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256" r:id="rId5"/>
    <p:sldId id="257" r:id="rId6"/>
    <p:sldId id="259" r:id="rId7"/>
    <p:sldId id="286" r:id="rId8"/>
    <p:sldId id="287" r:id="rId9"/>
    <p:sldId id="258" r:id="rId10"/>
    <p:sldId id="260" r:id="rId11"/>
    <p:sldId id="261" r:id="rId12"/>
    <p:sldId id="262" r:id="rId13"/>
    <p:sldId id="263" r:id="rId14"/>
    <p:sldId id="264" r:id="rId15"/>
    <p:sldId id="267" r:id="rId16"/>
    <p:sldId id="266" r:id="rId17"/>
    <p:sldId id="272" r:id="rId18"/>
    <p:sldId id="268" r:id="rId19"/>
    <p:sldId id="285" r:id="rId20"/>
    <p:sldId id="271" r:id="rId21"/>
    <p:sldId id="269" r:id="rId22"/>
    <p:sldId id="270" r:id="rId23"/>
    <p:sldId id="280" r:id="rId24"/>
    <p:sldId id="274" r:id="rId25"/>
    <p:sldId id="275" r:id="rId26"/>
    <p:sldId id="276" r:id="rId27"/>
    <p:sldId id="277" r:id="rId28"/>
    <p:sldId id="278" r:id="rId29"/>
    <p:sldId id="279" r:id="rId30"/>
    <p:sldId id="281" r:id="rId31"/>
    <p:sldId id="282" r:id="rId32"/>
    <p:sldId id="283" r:id="rId3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60A743-A5EA-4A0D-861D-308FFC779407}" v="5" dt="2026-09-12T22:21:33.4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59" d="100"/>
          <a:sy n="159" d="100"/>
        </p:scale>
        <p:origin x="336"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Lamontagne" userId="21dad099a5e20c01" providerId="LiveId" clId="{D6ED68FF-921D-4F17-BBDB-7721A29FF931}"/>
    <pc:docChg chg="custSel addSld delSld modSld modShowInfo">
      <pc:chgData name="Sam Lamontagne" userId="21dad099a5e20c01" providerId="LiveId" clId="{D6ED68FF-921D-4F17-BBDB-7721A29FF931}" dt="2026-09-17T01:25:15.156" v="462" actId="2744"/>
      <pc:docMkLst>
        <pc:docMk/>
      </pc:docMkLst>
      <pc:sldChg chg="modSp mod">
        <pc:chgData name="Sam Lamontagne" userId="21dad099a5e20c01" providerId="LiveId" clId="{D6ED68FF-921D-4F17-BBDB-7721A29FF931}" dt="2026-09-12T22:04:09.832" v="34" actId="27636"/>
        <pc:sldMkLst>
          <pc:docMk/>
          <pc:sldMk cId="0" sldId="259"/>
        </pc:sldMkLst>
        <pc:spChg chg="mod">
          <ac:chgData name="Sam Lamontagne" userId="21dad099a5e20c01" providerId="LiveId" clId="{D6ED68FF-921D-4F17-BBDB-7721A29FF931}" dt="2026-09-12T22:04:09.832" v="34" actId="27636"/>
          <ac:spMkLst>
            <pc:docMk/>
            <pc:sldMk cId="0" sldId="259"/>
            <ac:spMk id="28" creationId="{00000000-0000-0000-0000-000000000000}"/>
          </ac:spMkLst>
        </pc:spChg>
        <pc:spChg chg="mod">
          <ac:chgData name="Sam Lamontagne" userId="21dad099a5e20c01" providerId="LiveId" clId="{D6ED68FF-921D-4F17-BBDB-7721A29FF931}" dt="2026-09-12T22:03:54.439" v="32" actId="20577"/>
          <ac:spMkLst>
            <pc:docMk/>
            <pc:sldMk cId="0" sldId="259"/>
            <ac:spMk id="32" creationId="{00000000-0000-0000-0000-000000000000}"/>
          </ac:spMkLst>
        </pc:spChg>
      </pc:sldChg>
      <pc:sldChg chg="delSp modSp mod">
        <pc:chgData name="Sam Lamontagne" userId="21dad099a5e20c01" providerId="LiveId" clId="{D6ED68FF-921D-4F17-BBDB-7721A29FF931}" dt="2026-09-16T02:18:19.435" v="461" actId="20577"/>
        <pc:sldMkLst>
          <pc:docMk/>
          <pc:sldMk cId="0" sldId="262"/>
        </pc:sldMkLst>
        <pc:spChg chg="mod">
          <ac:chgData name="Sam Lamontagne" userId="21dad099a5e20c01" providerId="LiveId" clId="{D6ED68FF-921D-4F17-BBDB-7721A29FF931}" dt="2026-09-16T02:18:19.435" v="461" actId="20577"/>
          <ac:spMkLst>
            <pc:docMk/>
            <pc:sldMk cId="0" sldId="262"/>
            <ac:spMk id="5" creationId="{00000000-0000-0000-0000-000000000000}"/>
          </ac:spMkLst>
        </pc:spChg>
      </pc:sldChg>
      <pc:sldChg chg="modSp mod">
        <pc:chgData name="Sam Lamontagne" userId="21dad099a5e20c01" providerId="LiveId" clId="{D6ED68FF-921D-4F17-BBDB-7721A29FF931}" dt="2026-09-12T22:23:12.176" v="190" actId="6549"/>
        <pc:sldMkLst>
          <pc:docMk/>
          <pc:sldMk cId="0" sldId="263"/>
        </pc:sldMkLst>
        <pc:spChg chg="mod">
          <ac:chgData name="Sam Lamontagne" userId="21dad099a5e20c01" providerId="LiveId" clId="{D6ED68FF-921D-4F17-BBDB-7721A29FF931}" dt="2026-09-12T22:23:12.176" v="190" actId="6549"/>
          <ac:spMkLst>
            <pc:docMk/>
            <pc:sldMk cId="0" sldId="263"/>
            <ac:spMk id="5" creationId="{00000000-0000-0000-0000-000000000000}"/>
          </ac:spMkLst>
        </pc:spChg>
      </pc:sldChg>
      <pc:sldChg chg="modSp mod">
        <pc:chgData name="Sam Lamontagne" userId="21dad099a5e20c01" providerId="LiveId" clId="{D6ED68FF-921D-4F17-BBDB-7721A29FF931}" dt="2026-09-12T22:21:43.454" v="159" actId="20577"/>
        <pc:sldMkLst>
          <pc:docMk/>
          <pc:sldMk cId="0" sldId="264"/>
        </pc:sldMkLst>
        <pc:spChg chg="mod">
          <ac:chgData name="Sam Lamontagne" userId="21dad099a5e20c01" providerId="LiveId" clId="{D6ED68FF-921D-4F17-BBDB-7721A29FF931}" dt="2026-09-12T22:21:43.454" v="159" actId="20577"/>
          <ac:spMkLst>
            <pc:docMk/>
            <pc:sldMk cId="0" sldId="264"/>
            <ac:spMk id="22" creationId="{8156932F-41EB-0C97-4FC7-1D32F798D4CE}"/>
          </ac:spMkLst>
        </pc:spChg>
      </pc:sldChg>
      <pc:sldChg chg="delSp mod">
        <pc:chgData name="Sam Lamontagne" userId="21dad099a5e20c01" providerId="LiveId" clId="{D6ED68FF-921D-4F17-BBDB-7721A29FF931}" dt="2026-09-12T21:53:44.376" v="4" actId="21"/>
        <pc:sldMkLst>
          <pc:docMk/>
          <pc:sldMk cId="0" sldId="266"/>
        </pc:sldMkLst>
      </pc:sldChg>
      <pc:sldChg chg="add del">
        <pc:chgData name="Sam Lamontagne" userId="21dad099a5e20c01" providerId="LiveId" clId="{D6ED68FF-921D-4F17-BBDB-7721A29FF931}" dt="2026-09-12T21:59:00.330" v="11"/>
        <pc:sldMkLst>
          <pc:docMk/>
          <pc:sldMk cId="0" sldId="267"/>
        </pc:sldMkLst>
      </pc:sldChg>
      <pc:sldChg chg="delSp mod">
        <pc:chgData name="Sam Lamontagne" userId="21dad099a5e20c01" providerId="LiveId" clId="{D6ED68FF-921D-4F17-BBDB-7721A29FF931}" dt="2026-09-12T21:54:07.353" v="5" actId="21"/>
        <pc:sldMkLst>
          <pc:docMk/>
          <pc:sldMk cId="0" sldId="272"/>
        </pc:sldMkLst>
      </pc:sldChg>
      <pc:sldChg chg="modSp mod">
        <pc:chgData name="Sam Lamontagne" userId="21dad099a5e20c01" providerId="LiveId" clId="{D6ED68FF-921D-4F17-BBDB-7721A29FF931}" dt="2026-09-12T22:17:39.181" v="99" actId="113"/>
        <pc:sldMkLst>
          <pc:docMk/>
          <pc:sldMk cId="0" sldId="275"/>
        </pc:sldMkLst>
        <pc:spChg chg="mod">
          <ac:chgData name="Sam Lamontagne" userId="21dad099a5e20c01" providerId="LiveId" clId="{D6ED68FF-921D-4F17-BBDB-7721A29FF931}" dt="2026-09-12T22:17:39.181" v="99" actId="113"/>
          <ac:spMkLst>
            <pc:docMk/>
            <pc:sldMk cId="0" sldId="275"/>
            <ac:spMk id="5" creationId="{00000000-0000-0000-0000-000000000000}"/>
          </ac:spMkLst>
        </pc:spChg>
      </pc:sldChg>
      <pc:sldChg chg="delSp mod">
        <pc:chgData name="Sam Lamontagne" userId="21dad099a5e20c01" providerId="LiveId" clId="{D6ED68FF-921D-4F17-BBDB-7721A29FF931}" dt="2026-09-12T21:57:15.164" v="7" actId="21"/>
        <pc:sldMkLst>
          <pc:docMk/>
          <pc:sldMk cId="0" sldId="277"/>
        </pc:sldMkLst>
      </pc:sldChg>
      <pc:sldChg chg="addSp delSp modSp mod">
        <pc:chgData name="Sam Lamontagne" userId="21dad099a5e20c01" providerId="LiveId" clId="{D6ED68FF-921D-4F17-BBDB-7721A29FF931}" dt="2026-09-12T22:29:51.326" v="460" actId="20577"/>
        <pc:sldMkLst>
          <pc:docMk/>
          <pc:sldMk cId="0" sldId="278"/>
        </pc:sldMkLst>
        <pc:spChg chg="mod">
          <ac:chgData name="Sam Lamontagne" userId="21dad099a5e20c01" providerId="LiveId" clId="{D6ED68FF-921D-4F17-BBDB-7721A29FF931}" dt="2026-09-12T22:29:51.326" v="460" actId="20577"/>
          <ac:spMkLst>
            <pc:docMk/>
            <pc:sldMk cId="0" sldId="278"/>
            <ac:spMk id="3" creationId="{00000000-0000-0000-0000-000000000000}"/>
          </ac:spMkLst>
        </pc:spChg>
        <pc:spChg chg="mod">
          <ac:chgData name="Sam Lamontagne" userId="21dad099a5e20c01" providerId="LiveId" clId="{D6ED68FF-921D-4F17-BBDB-7721A29FF931}" dt="2026-09-12T22:29:43.199" v="453" actId="20577"/>
          <ac:spMkLst>
            <pc:docMk/>
            <pc:sldMk cId="0" sldId="278"/>
            <ac:spMk id="4" creationId="{00000000-0000-0000-0000-000000000000}"/>
          </ac:spMkLst>
        </pc:spChg>
        <pc:spChg chg="mod">
          <ac:chgData name="Sam Lamontagne" userId="21dad099a5e20c01" providerId="LiveId" clId="{D6ED68FF-921D-4F17-BBDB-7721A29FF931}" dt="2026-09-12T22:26:30.708" v="197" actId="20577"/>
          <ac:spMkLst>
            <pc:docMk/>
            <pc:sldMk cId="0" sldId="278"/>
            <ac:spMk id="6" creationId="{00000000-0000-0000-0000-000000000000}"/>
          </ac:spMkLst>
        </pc:spChg>
        <pc:spChg chg="mod">
          <ac:chgData name="Sam Lamontagne" userId="21dad099a5e20c01" providerId="LiveId" clId="{D6ED68FF-921D-4F17-BBDB-7721A29FF931}" dt="2026-09-12T22:27:06.665" v="250" actId="20577"/>
          <ac:spMkLst>
            <pc:docMk/>
            <pc:sldMk cId="0" sldId="278"/>
            <ac:spMk id="7" creationId="{00000000-0000-0000-0000-000000000000}"/>
          </ac:spMkLst>
        </pc:spChg>
        <pc:spChg chg="mod">
          <ac:chgData name="Sam Lamontagne" userId="21dad099a5e20c01" providerId="LiveId" clId="{D6ED68FF-921D-4F17-BBDB-7721A29FF931}" dt="2026-09-12T22:27:25.237" v="275" actId="20577"/>
          <ac:spMkLst>
            <pc:docMk/>
            <pc:sldMk cId="0" sldId="278"/>
            <ac:spMk id="11" creationId="{00000000-0000-0000-0000-000000000000}"/>
          </ac:spMkLst>
        </pc:spChg>
        <pc:picChg chg="add mod">
          <ac:chgData name="Sam Lamontagne" userId="21dad099a5e20c01" providerId="LiveId" clId="{D6ED68FF-921D-4F17-BBDB-7721A29FF931}" dt="2026-09-12T22:28:47.545" v="283" actId="14100"/>
          <ac:picMkLst>
            <pc:docMk/>
            <pc:sldMk cId="0" sldId="278"/>
            <ac:picMk id="16" creationId="{040C2037-6BD0-CF59-66FB-ED263E4C2BBA}"/>
          </ac:picMkLst>
        </pc:picChg>
      </pc:sldChg>
      <pc:sldChg chg="delSp mod">
        <pc:chgData name="Sam Lamontagne" userId="21dad099a5e20c01" providerId="LiveId" clId="{D6ED68FF-921D-4F17-BBDB-7721A29FF931}" dt="2026-09-12T21:55:36.568" v="6" actId="21"/>
        <pc:sldMkLst>
          <pc:docMk/>
          <pc:sldMk cId="0" sldId="280"/>
        </pc:sldMkLst>
      </pc:sldChg>
      <pc:sldChg chg="add">
        <pc:chgData name="Sam Lamontagne" userId="21dad099a5e20c01" providerId="LiveId" clId="{D6ED68FF-921D-4F17-BBDB-7721A29FF931}" dt="2026-09-12T21:51:44.345" v="0"/>
        <pc:sldMkLst>
          <pc:docMk/>
          <pc:sldMk cId="0" sldId="286"/>
        </pc:sldMkLst>
      </pc:sldChg>
      <pc:sldChg chg="add">
        <pc:chgData name="Sam Lamontagne" userId="21dad099a5e20c01" providerId="LiveId" clId="{D6ED68FF-921D-4F17-BBDB-7721A29FF931}" dt="2026-09-12T21:51:56.757" v="2"/>
        <pc:sldMkLst>
          <pc:docMk/>
          <pc:sldMk cId="0" sldId="28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2025 Sea Lions AGM.pptx (1).pdf, slides 17–18
[/Sources]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2025 Sea Lions AGM.pptx (1).pdf, slide 5
[/Sources]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2025 Sea Lions AGM.pptx (1).pdf, committee mandate and renovation context
Xerox Scan_20260828154026.PDF, pages 9 and 11
[/Sources]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https://www.sealions.ca/pages/welcome
[/Sources]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2025 Sea Lions AGM.pptx (1).pdf, slides 6–7
[/Sources]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Xerox Scan_20260828154026.PDF, pages 8–10
[/Sources]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Xerox Scan_20260828154026.PDF, page 8
[/Sources]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Xerox Scan_20260828154026.PDF, page 9
[/Sources]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Xerox Scan_20260828154026.PDF, pages 4–5
2025 Sea Lions AGM.pptx (1).pdf, slides 6–7
[/Sources]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[Sources]</a:t>
            </a:r>
            <a:br>
              <a:rPr lang="en-US"/>
            </a:br>
            <a:r>
              <a:rPr lang="en-US"/>
              <a:t>Xerox Scan_20260828154026.PDF, pages 11–12</a:t>
            </a:r>
            <a:br>
              <a:rPr lang="en-US"/>
            </a:br>
            <a:r>
              <a:rPr lang="en-US"/>
              <a:t>[/Sources]</a:t>
            </a:r>
            <a:endParaRPr/>
          </a:p>
        </p:txBody>
      </p:sp>
      <p:sp>
        <p:nvSpPr>
          <p:cNvPr id="259" name="Google Shape;25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Xerox Scan_20260828154026.PDF, page 11
2025 Sea Lions AGM.pptx (1).pdf, slides 9–16
[/Sources]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https://www.sealions.ca/calendar
[/Sources]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E4FFE-A691-D8E5-1DAF-3B5DF1328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CDD065-543C-FE33-F9CA-3BC828B3A3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3DD158-4547-CBA2-F1B6-85B885B96770}"/>
              </a:ext>
            </a:extLst>
          </p:cNvPr>
          <p:cNvSpPr>
            <a:spLocks noGrp="1"/>
          </p:cNvSpPr>
          <p:nvPr>
            <p:ph type="body" idx="1"/>
          </p:nvPr>
        </p:nvSpPr>
        <p:spPr/>
        <p:txBody>
          <a:bodyPr/>
          <a:lstStyle/>
          <a:p>
            <a:r>
              <a:rPr lang="en-US" dirty="0"/>
              <a:t>[Sources]
https://www.sealions.ca/calendar
[/Sources]</a:t>
            </a:r>
          </a:p>
        </p:txBody>
      </p:sp>
      <p:sp>
        <p:nvSpPr>
          <p:cNvPr id="4" name="Slide Number Placeholder 3">
            <a:extLst>
              <a:ext uri="{FF2B5EF4-FFF2-40B4-BE49-F238E27FC236}">
                <a16:creationId xmlns:a16="http://schemas.microsoft.com/office/drawing/2014/main" id="{7588A9C9-E6C0-BD7B-9218-38ADDCECEBEC}"/>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2074044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Xerox Scan_20260828154026.PDF, pages 1 and 3
[/Sources]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https://www.sealions.ca/event/2026-2027-registration
[/Sources]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Xerox Scan_20260828154026.PDF, pages 5–9
2025 Sea Lions AGM.pptx (1).pdf, slide 6
[/Sources]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https://www.sealions.ca/
[/Sources]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https://www.sealions.ca/calendar
[/Sources]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https://www.sealions.ca/event/2026-2027-registration
[/Sources]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https://www.sealions.ca/event/2026-2027-registration
Xerox Scan_20260828154026.PDF, pages 8–9
[/Sources]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User-provided requirement; confirm current discount terms on the parent website.
[/Sources]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Meet Manager Procedure email and Fundamentals Technical Bulletin email; Meet Mobile referenced as available once meet data is published.
[/Sources]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Xerox Scan_20260828154026.PDF, pages 4–7
[/Sources]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[/Sources]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Visual on this slide was generated with Microsoft Copilot.
https://www.sealions.ca/
[/Sources]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
    <p:bg>
      <p:bgPr>
        <a:solidFill>
          <a:srgbClr val="F6FB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B5D78"/>
          </a:solidFill>
          <a:ln w="12700">
            <a:solidFill>
              <a:srgbClr val="0B5D78"/>
            </a:solidFill>
            <a:prstDash val="solid"/>
          </a:ln>
        </p:spPr>
        <p:txBody>
          <a:bodyPr/>
          <a:lstStyle/>
          <a:p>
            <a:endParaRPr lang="en-CA"/>
          </a:p>
        </p:txBody>
      </p:sp>
      <p:pic>
        <p:nvPicPr>
          <p:cNvPr id="3" name="Image 0" descr="/mnt/data/Sea Lions.png"/>
          <p:cNvPicPr>
            <a:picLocks noChangeAspect="1"/>
          </p:cNvPicPr>
          <p:nvPr/>
        </p:nvPicPr>
        <p:blipFill>
          <a:blip r:embed="rId2"/>
          <a:stretch>
            <a:fillRect/>
          </a:stretch>
        </p:blipFill>
        <p:spPr>
          <a:xfrm>
            <a:off x="502920" y="228600"/>
            <a:ext cx="1325880" cy="502920"/>
          </a:xfrm>
          <a:prstGeom prst="rect">
            <a:avLst/>
          </a:prstGeom>
        </p:spPr>
      </p:pic>
      <p:pic>
        <p:nvPicPr>
          <p:cNvPr id="4" name="Image 1" descr="/mnt/data/CWC Logo - Blue.png"/>
          <p:cNvPicPr>
            <a:picLocks noChangeAspect="1"/>
          </p:cNvPicPr>
          <p:nvPr/>
        </p:nvPicPr>
        <p:blipFill>
          <a:blip r:embed="rId3"/>
          <a:stretch>
            <a:fillRect/>
          </a:stretch>
        </p:blipFill>
        <p:spPr>
          <a:xfrm>
            <a:off x="10652760" y="210312"/>
            <a:ext cx="960120" cy="502920"/>
          </a:xfrm>
          <a:prstGeom prst="rect">
            <a:avLst/>
          </a:prstGeom>
        </p:spPr>
      </p:pic>
      <p:sp>
        <p:nvSpPr>
          <p:cNvPr id="5" name="Shape 1"/>
          <p:cNvSpPr/>
          <p:nvPr/>
        </p:nvSpPr>
        <p:spPr>
          <a:xfrm>
            <a:off x="502920" y="6437376"/>
            <a:ext cx="11201400" cy="0"/>
          </a:xfrm>
          <a:prstGeom prst="line">
            <a:avLst/>
          </a:prstGeom>
          <a:noFill/>
          <a:ln w="12700">
            <a:solidFill>
              <a:srgbClr val="CBE5E7"/>
            </a:solidFill>
            <a:prstDash val="solid"/>
          </a:ln>
        </p:spPr>
        <p:txBody>
          <a:bodyPr/>
          <a:lstStyle/>
          <a:p>
            <a:endParaRPr lang="en-CA"/>
          </a:p>
        </p:txBody>
      </p:sp>
      <p:sp>
        <p:nvSpPr>
          <p:cNvPr id="6" name="Text 2"/>
          <p:cNvSpPr/>
          <p:nvPr/>
        </p:nvSpPr>
        <p:spPr>
          <a:xfrm>
            <a:off x="530352" y="6528816"/>
            <a:ext cx="2743200" cy="146304"/>
          </a:xfrm>
          <a:prstGeom prst="rect">
            <a:avLst/>
          </a:prstGeom>
          <a:noFill/>
          <a:ln/>
        </p:spPr>
        <p:txBody>
          <a:bodyPr wrap="square" lIns="0" tIns="0" rIns="0" bIns="0" rtlCol="0" anchor="ctr"/>
          <a:lstStyle/>
          <a:p>
            <a:pPr marL="0" indent="0">
              <a:buNone/>
            </a:pPr>
            <a:r>
              <a:rPr lang="en-US" sz="750" b="1" dirty="0">
                <a:solidFill>
                  <a:srgbClr val="64848C"/>
                </a:solidFill>
              </a:rPr>
              <a:t>CWC SEA LIONS • 2026–2027</a:t>
            </a:r>
            <a:endParaRPr lang="en-US" sz="75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www.sealions.c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trihub.ca/calgary-winter-club-sea-lions-storefront?currency=CAD"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sealions.ca/calendar"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sealions.ca/calendar"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2D3B"/>
        </a:solidFill>
        <a:effectLst/>
      </p:bgPr>
    </p:bg>
    <p:spTree>
      <p:nvGrpSpPr>
        <p:cNvPr id="1" name=""/>
        <p:cNvGrpSpPr/>
        <p:nvPr/>
      </p:nvGrpSpPr>
      <p:grpSpPr>
        <a:xfrm>
          <a:off x="0" y="0"/>
          <a:ext cx="1" cy="1"/>
          <a:chOff x="0" y="0"/>
          <a:chExt cx="1" cy="1"/>
        </a:xfrm>
      </p:grpSpPr>
      <p:pic>
        <p:nvPicPr>
          <p:cNvPr id="2" name="Image 0" descr="/mnt/data/fff65bc1c7.jpe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72D3B">
              <a:alpha val="68000"/>
            </a:srgbClr>
          </a:solidFill>
          <a:ln w="12700">
            <a:solidFill>
              <a:srgbClr val="072D3B">
                <a:alpha val="0"/>
              </a:srgbClr>
            </a:solidFill>
            <a:prstDash val="solid"/>
          </a:ln>
        </p:spPr>
        <p:txBody>
          <a:bodyPr/>
          <a:lstStyle/>
          <a:p>
            <a:endParaRPr lang="en-CA"/>
          </a:p>
        </p:txBody>
      </p:sp>
      <p:pic>
        <p:nvPicPr>
          <p:cNvPr id="4" name="Image 1" descr="/mnt/data/Sea Lions.png"/>
          <p:cNvPicPr>
            <a:picLocks noChangeAspect="1"/>
          </p:cNvPicPr>
          <p:nvPr/>
        </p:nvPicPr>
        <p:blipFill>
          <a:blip r:embed="rId4"/>
          <a:stretch>
            <a:fillRect/>
          </a:stretch>
        </p:blipFill>
        <p:spPr>
          <a:xfrm>
            <a:off x="1028700" y="594360"/>
            <a:ext cx="1554480" cy="777240"/>
          </a:xfrm>
          <a:prstGeom prst="rect">
            <a:avLst/>
          </a:prstGeom>
        </p:spPr>
      </p:pic>
      <p:pic>
        <p:nvPicPr>
          <p:cNvPr id="5" name="Image 2" descr="/mnt/data/CWC Logo - Black (1).png"/>
          <p:cNvPicPr>
            <a:picLocks noChangeAspect="1"/>
          </p:cNvPicPr>
          <p:nvPr/>
        </p:nvPicPr>
        <p:blipFill>
          <a:blip r:embed="rId5"/>
          <a:stretch>
            <a:fillRect/>
          </a:stretch>
        </p:blipFill>
        <p:spPr>
          <a:xfrm>
            <a:off x="9921240" y="826916"/>
            <a:ext cx="1417320" cy="312129"/>
          </a:xfrm>
          <a:prstGeom prst="rect">
            <a:avLst/>
          </a:prstGeom>
        </p:spPr>
      </p:pic>
      <p:sp>
        <p:nvSpPr>
          <p:cNvPr id="6" name="Shape 1"/>
          <p:cNvSpPr/>
          <p:nvPr/>
        </p:nvSpPr>
        <p:spPr>
          <a:xfrm>
            <a:off x="658368" y="1600200"/>
            <a:ext cx="5806440" cy="2331720"/>
          </a:xfrm>
          <a:prstGeom prst="roundRect">
            <a:avLst/>
          </a:prstGeom>
          <a:solidFill>
            <a:srgbClr val="042631">
              <a:alpha val="90000"/>
            </a:srgbClr>
          </a:solidFill>
          <a:ln w="12700">
            <a:solidFill>
              <a:srgbClr val="FFFFFF">
                <a:alpha val="20000"/>
              </a:srgbClr>
            </a:solidFill>
            <a:prstDash val="solid"/>
          </a:ln>
          <a:effectLst>
            <a:outerShdw blurRad="19050" dist="10160" dir="2700000" algn="bl" rotWithShape="0">
              <a:srgbClr val="000000">
                <a:alpha val="12000"/>
              </a:srgbClr>
            </a:outerShdw>
          </a:effectLst>
        </p:spPr>
        <p:txBody>
          <a:bodyPr/>
          <a:lstStyle/>
          <a:p>
            <a:endParaRPr lang="en-CA"/>
          </a:p>
        </p:txBody>
      </p:sp>
      <p:sp>
        <p:nvSpPr>
          <p:cNvPr id="7" name="Text 2"/>
          <p:cNvSpPr/>
          <p:nvPr/>
        </p:nvSpPr>
        <p:spPr>
          <a:xfrm>
            <a:off x="932688" y="1874520"/>
            <a:ext cx="5074920" cy="1143000"/>
          </a:xfrm>
          <a:prstGeom prst="rect">
            <a:avLst/>
          </a:prstGeom>
          <a:noFill/>
          <a:ln/>
        </p:spPr>
        <p:txBody>
          <a:bodyPr wrap="square" lIns="0" tIns="0" rIns="0" bIns="0" rtlCol="0" anchor="ctr">
            <a:normAutofit/>
          </a:bodyPr>
          <a:lstStyle/>
          <a:p>
            <a:pPr marL="0" indent="0">
              <a:buNone/>
            </a:pPr>
            <a:r>
              <a:rPr lang="en-US" sz="3400" b="1" dirty="0">
                <a:solidFill>
                  <a:srgbClr val="FFFFFF"/>
                </a:solidFill>
              </a:rPr>
              <a:t>Introductory</a:t>
            </a:r>
            <a:endParaRPr lang="en-US" sz="3400" dirty="0"/>
          </a:p>
          <a:p>
            <a:pPr marL="0" indent="0">
              <a:buNone/>
            </a:pPr>
            <a:r>
              <a:rPr lang="en-US" sz="3400" b="1" dirty="0">
                <a:solidFill>
                  <a:srgbClr val="FFFFFF"/>
                </a:solidFill>
              </a:rPr>
              <a:t>Parents Night</a:t>
            </a:r>
            <a:endParaRPr lang="en-US" sz="3400" dirty="0"/>
          </a:p>
        </p:txBody>
      </p:sp>
      <p:sp>
        <p:nvSpPr>
          <p:cNvPr id="8" name="Text 3"/>
          <p:cNvSpPr/>
          <p:nvPr/>
        </p:nvSpPr>
        <p:spPr>
          <a:xfrm>
            <a:off x="950976" y="3310128"/>
            <a:ext cx="3200400" cy="274320"/>
          </a:xfrm>
          <a:prstGeom prst="rect">
            <a:avLst/>
          </a:prstGeom>
          <a:noFill/>
          <a:ln/>
        </p:spPr>
        <p:txBody>
          <a:bodyPr wrap="square" lIns="0" tIns="0" rIns="0" bIns="0" rtlCol="0" anchor="ctr"/>
          <a:lstStyle/>
          <a:p>
            <a:pPr marL="0" indent="0">
              <a:buNone/>
            </a:pPr>
            <a:r>
              <a:rPr lang="en-US" sz="1200" b="1" kern="0" spc="180" dirty="0">
                <a:solidFill>
                  <a:srgbClr val="9DE5E3"/>
                </a:solidFill>
              </a:rPr>
              <a:t>2026–2027 SEASON</a:t>
            </a:r>
            <a:endParaRPr lang="en-US" sz="1200" dirty="0"/>
          </a:p>
        </p:txBody>
      </p:sp>
      <p:sp>
        <p:nvSpPr>
          <p:cNvPr id="9" name="Text 4"/>
          <p:cNvSpPr/>
          <p:nvPr/>
        </p:nvSpPr>
        <p:spPr>
          <a:xfrm>
            <a:off x="777240" y="5989320"/>
            <a:ext cx="5303520" cy="320040"/>
          </a:xfrm>
          <a:prstGeom prst="rect">
            <a:avLst/>
          </a:prstGeom>
          <a:noFill/>
          <a:ln/>
        </p:spPr>
        <p:txBody>
          <a:bodyPr wrap="square" lIns="0" tIns="0" rIns="0" bIns="0" rtlCol="0" anchor="ctr"/>
          <a:lstStyle/>
          <a:p>
            <a:pPr marL="0" indent="0">
              <a:buNone/>
            </a:pPr>
            <a:r>
              <a:rPr lang="en-US" sz="1700" b="1" dirty="0">
                <a:solidFill>
                  <a:srgbClr val="FFFFFF"/>
                </a:solidFill>
              </a:rPr>
              <a:t>Welcome to the CWC Sea Lions</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WELCOME</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Tonight’s lane map</a:t>
            </a:r>
            <a:endParaRPr lang="en-US" sz="2700" dirty="0"/>
          </a:p>
        </p:txBody>
      </p:sp>
      <p:sp>
        <p:nvSpPr>
          <p:cNvPr id="5" name="Shape 3"/>
          <p:cNvSpPr/>
          <p:nvPr/>
        </p:nvSpPr>
        <p:spPr>
          <a:xfrm>
            <a:off x="64008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6" name="Shape 4"/>
          <p:cNvSpPr/>
          <p:nvPr/>
        </p:nvSpPr>
        <p:spPr>
          <a:xfrm>
            <a:off x="640080" y="2148840"/>
            <a:ext cx="64008" cy="3337560"/>
          </a:xfrm>
          <a:prstGeom prst="rect">
            <a:avLst/>
          </a:prstGeom>
          <a:solidFill>
            <a:srgbClr val="119DA4"/>
          </a:solidFill>
          <a:ln w="12700">
            <a:solidFill>
              <a:srgbClr val="119DA4"/>
            </a:solidFill>
            <a:prstDash val="solid"/>
          </a:ln>
        </p:spPr>
        <p:txBody>
          <a:bodyPr/>
          <a:lstStyle/>
          <a:p>
            <a:endParaRPr lang="en-CA"/>
          </a:p>
        </p:txBody>
      </p:sp>
      <p:sp>
        <p:nvSpPr>
          <p:cNvPr id="7" name="Text 5"/>
          <p:cNvSpPr/>
          <p:nvPr/>
        </p:nvSpPr>
        <p:spPr>
          <a:xfrm>
            <a:off x="86868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CLUB</a:t>
            </a:r>
            <a:endParaRPr lang="en-US" sz="1500" dirty="0"/>
          </a:p>
        </p:txBody>
      </p:sp>
      <p:sp>
        <p:nvSpPr>
          <p:cNvPr id="8" name="Text 6"/>
          <p:cNvSpPr/>
          <p:nvPr/>
        </p:nvSpPr>
        <p:spPr>
          <a:xfrm>
            <a:off x="868680" y="2743200"/>
            <a:ext cx="3017520" cy="2587752"/>
          </a:xfrm>
          <a:prstGeom prst="rect">
            <a:avLst/>
          </a:prstGeom>
          <a:noFill/>
          <a:ln/>
        </p:spPr>
        <p:txBody>
          <a:bodyPr wrap="square" lIns="0" tIns="0" rIns="0" bIns="0" rtlCol="0" anchor="t">
            <a:normAutofit/>
          </a:bodyPr>
          <a:lstStyle/>
          <a:p>
            <a:pPr marL="0" indent="0">
              <a:buNone/>
            </a:pPr>
            <a:r>
              <a:rPr lang="en-US" sz="1150" dirty="0">
                <a:solidFill>
                  <a:srgbClr val="17333B"/>
                </a:solidFill>
              </a:rPr>
              <a:t>Who we are and who supports the season</a:t>
            </a:r>
          </a:p>
          <a:p>
            <a:pPr marL="0" indent="0">
              <a:buNone/>
            </a:pPr>
            <a:endParaRPr lang="en-US" sz="1150" dirty="0">
              <a:solidFill>
                <a:srgbClr val="17333B"/>
              </a:solidFill>
            </a:endParaRPr>
          </a:p>
          <a:p>
            <a:pPr marL="0" indent="0">
              <a:buNone/>
            </a:pPr>
            <a:r>
              <a:rPr lang="en-US" sz="1150" dirty="0">
                <a:solidFill>
                  <a:srgbClr val="17333B"/>
                </a:solidFill>
              </a:rPr>
              <a:t>Link to our Website is </a:t>
            </a:r>
            <a:r>
              <a:rPr lang="en-US" sz="1150" dirty="0">
                <a:solidFill>
                  <a:srgbClr val="17333B"/>
                </a:solidFill>
                <a:hlinkClick r:id="rId3"/>
              </a:rPr>
              <a:t>www.sealions.ca</a:t>
            </a:r>
            <a:r>
              <a:rPr lang="en-US" sz="1150" dirty="0">
                <a:solidFill>
                  <a:srgbClr val="17333B"/>
                </a:solidFill>
              </a:rPr>
              <a:t> </a:t>
            </a:r>
            <a:endParaRPr lang="en-US" sz="1150" dirty="0"/>
          </a:p>
        </p:txBody>
      </p:sp>
      <p:sp>
        <p:nvSpPr>
          <p:cNvPr id="9" name="Shape 7"/>
          <p:cNvSpPr/>
          <p:nvPr/>
        </p:nvSpPr>
        <p:spPr>
          <a:xfrm>
            <a:off x="448056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0" name="Shape 8"/>
          <p:cNvSpPr/>
          <p:nvPr/>
        </p:nvSpPr>
        <p:spPr>
          <a:xfrm>
            <a:off x="4480560" y="2148840"/>
            <a:ext cx="64008" cy="3337560"/>
          </a:xfrm>
          <a:prstGeom prst="rect">
            <a:avLst/>
          </a:prstGeom>
          <a:solidFill>
            <a:srgbClr val="F06C5B"/>
          </a:solidFill>
          <a:ln w="12700">
            <a:solidFill>
              <a:srgbClr val="F06C5B"/>
            </a:solidFill>
            <a:prstDash val="solid"/>
          </a:ln>
        </p:spPr>
        <p:txBody>
          <a:bodyPr/>
          <a:lstStyle/>
          <a:p>
            <a:endParaRPr lang="en-CA"/>
          </a:p>
        </p:txBody>
      </p:sp>
      <p:sp>
        <p:nvSpPr>
          <p:cNvPr id="11" name="Text 9"/>
          <p:cNvSpPr/>
          <p:nvPr/>
        </p:nvSpPr>
        <p:spPr>
          <a:xfrm>
            <a:off x="470916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COMMITTEE</a:t>
            </a:r>
            <a:endParaRPr lang="en-US" sz="1500" dirty="0"/>
          </a:p>
        </p:txBody>
      </p:sp>
      <p:sp>
        <p:nvSpPr>
          <p:cNvPr id="12" name="Text 10"/>
          <p:cNvSpPr/>
          <p:nvPr/>
        </p:nvSpPr>
        <p:spPr>
          <a:xfrm>
            <a:off x="4709160" y="2743200"/>
            <a:ext cx="3017520" cy="2587752"/>
          </a:xfrm>
          <a:prstGeom prst="rect">
            <a:avLst/>
          </a:prstGeom>
          <a:noFill/>
          <a:ln/>
        </p:spPr>
        <p:txBody>
          <a:bodyPr wrap="square" lIns="0" tIns="0" rIns="0" bIns="0" rtlCol="0" anchor="t">
            <a:normAutofit/>
          </a:bodyPr>
          <a:lstStyle/>
          <a:p>
            <a:pPr marL="171450" indent="-171450">
              <a:buFont typeface="Arial" panose="020B0604020202020204" pitchFamily="34" charset="0"/>
              <a:buChar char="•"/>
            </a:pPr>
            <a:r>
              <a:rPr lang="en-US" sz="1150" dirty="0">
                <a:solidFill>
                  <a:srgbClr val="17333B"/>
                </a:solidFill>
              </a:rPr>
              <a:t>Volunteering </a:t>
            </a:r>
          </a:p>
          <a:p>
            <a:pPr marL="171450" indent="-171450">
              <a:buFont typeface="Arial" panose="020B0604020202020204" pitchFamily="34" charset="0"/>
              <a:buChar char="•"/>
            </a:pPr>
            <a:r>
              <a:rPr lang="en-US" sz="1150" dirty="0">
                <a:solidFill>
                  <a:srgbClr val="17333B"/>
                </a:solidFill>
              </a:rPr>
              <a:t>Fundraising</a:t>
            </a:r>
          </a:p>
          <a:p>
            <a:pPr marL="171450" indent="-171450">
              <a:buFont typeface="Arial" panose="020B0604020202020204" pitchFamily="34" charset="0"/>
              <a:buChar char="•"/>
            </a:pPr>
            <a:r>
              <a:rPr lang="en-US" sz="1150" dirty="0">
                <a:solidFill>
                  <a:srgbClr val="17333B"/>
                </a:solidFill>
              </a:rPr>
              <a:t>Clothing &amp; Equipment</a:t>
            </a:r>
          </a:p>
          <a:p>
            <a:pPr marL="171450" indent="-171450">
              <a:buFont typeface="Arial" panose="020B0604020202020204" pitchFamily="34" charset="0"/>
              <a:buChar char="•"/>
            </a:pPr>
            <a:r>
              <a:rPr lang="en-US" sz="1150" dirty="0">
                <a:solidFill>
                  <a:srgbClr val="17333B"/>
                </a:solidFill>
              </a:rPr>
              <a:t>Swim Meets</a:t>
            </a:r>
          </a:p>
          <a:p>
            <a:pPr marL="171450" indent="-171450">
              <a:buFont typeface="Arial" panose="020B0604020202020204" pitchFamily="34" charset="0"/>
              <a:buChar char="•"/>
            </a:pPr>
            <a:r>
              <a:rPr lang="en-US" sz="1150" dirty="0">
                <a:solidFill>
                  <a:srgbClr val="17333B"/>
                </a:solidFill>
              </a:rPr>
              <a:t>Social Events</a:t>
            </a:r>
            <a:endParaRPr lang="en-US" sz="1150" dirty="0"/>
          </a:p>
        </p:txBody>
      </p:sp>
      <p:sp>
        <p:nvSpPr>
          <p:cNvPr id="13" name="Shape 11"/>
          <p:cNvSpPr/>
          <p:nvPr/>
        </p:nvSpPr>
        <p:spPr>
          <a:xfrm>
            <a:off x="832104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4" name="Shape 12"/>
          <p:cNvSpPr/>
          <p:nvPr/>
        </p:nvSpPr>
        <p:spPr>
          <a:xfrm>
            <a:off x="8321040" y="2148840"/>
            <a:ext cx="64008" cy="3337560"/>
          </a:xfrm>
          <a:prstGeom prst="rect">
            <a:avLst/>
          </a:prstGeom>
          <a:solidFill>
            <a:srgbClr val="E9B44C"/>
          </a:solidFill>
          <a:ln w="12700">
            <a:solidFill>
              <a:srgbClr val="E9B44C"/>
            </a:solidFill>
            <a:prstDash val="solid"/>
          </a:ln>
        </p:spPr>
        <p:txBody>
          <a:bodyPr/>
          <a:lstStyle/>
          <a:p>
            <a:endParaRPr lang="en-CA"/>
          </a:p>
        </p:txBody>
      </p:sp>
      <p:sp>
        <p:nvSpPr>
          <p:cNvPr id="15" name="Text 13"/>
          <p:cNvSpPr/>
          <p:nvPr/>
        </p:nvSpPr>
        <p:spPr>
          <a:xfrm>
            <a:off x="854964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COACHES</a:t>
            </a:r>
            <a:endParaRPr lang="en-US" sz="1500" dirty="0"/>
          </a:p>
        </p:txBody>
      </p:sp>
      <p:sp>
        <p:nvSpPr>
          <p:cNvPr id="16" name="Text 14"/>
          <p:cNvSpPr/>
          <p:nvPr/>
        </p:nvSpPr>
        <p:spPr>
          <a:xfrm>
            <a:off x="8549640" y="2743200"/>
            <a:ext cx="3017520" cy="2587752"/>
          </a:xfrm>
          <a:prstGeom prst="rect">
            <a:avLst/>
          </a:prstGeom>
          <a:noFill/>
          <a:ln/>
        </p:spPr>
        <p:txBody>
          <a:bodyPr wrap="square" lIns="0" tIns="0" rIns="0" bIns="0" rtlCol="0" anchor="t">
            <a:normAutofit/>
          </a:bodyPr>
          <a:lstStyle/>
          <a:p>
            <a:pPr marL="0" indent="0">
              <a:buNone/>
            </a:pPr>
            <a:r>
              <a:rPr lang="en-US" sz="1150" dirty="0">
                <a:solidFill>
                  <a:srgbClr val="17333B"/>
                </a:solidFill>
              </a:rPr>
              <a:t>Groups and coaches, dryland, training plans, meets and communication</a:t>
            </a:r>
            <a:endParaRPr lang="en-US" sz="115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COMMITTEE</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Meet the 2025–2026 Sea Lions Committee</a:t>
            </a:r>
            <a:endParaRPr lang="en-US" sz="2700" dirty="0"/>
          </a:p>
        </p:txBody>
      </p:sp>
      <p:sp>
        <p:nvSpPr>
          <p:cNvPr id="5" name="Shape 3"/>
          <p:cNvSpPr/>
          <p:nvPr/>
        </p:nvSpPr>
        <p:spPr>
          <a:xfrm>
            <a:off x="685800" y="2084832"/>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6" name="Shape 4"/>
          <p:cNvSpPr/>
          <p:nvPr/>
        </p:nvSpPr>
        <p:spPr>
          <a:xfrm>
            <a:off x="685800" y="2084832"/>
            <a:ext cx="64008" cy="914400"/>
          </a:xfrm>
          <a:prstGeom prst="rect">
            <a:avLst/>
          </a:prstGeom>
          <a:solidFill>
            <a:srgbClr val="119DA4"/>
          </a:solidFill>
          <a:ln w="12700">
            <a:solidFill>
              <a:srgbClr val="119DA4"/>
            </a:solidFill>
            <a:prstDash val="solid"/>
          </a:ln>
        </p:spPr>
        <p:txBody>
          <a:bodyPr/>
          <a:lstStyle/>
          <a:p>
            <a:endParaRPr lang="en-CA"/>
          </a:p>
        </p:txBody>
      </p:sp>
      <p:sp>
        <p:nvSpPr>
          <p:cNvPr id="7" name="Text 5"/>
          <p:cNvSpPr/>
          <p:nvPr/>
        </p:nvSpPr>
        <p:spPr>
          <a:xfrm>
            <a:off x="914400" y="2267712"/>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Chair</a:t>
            </a:r>
            <a:endParaRPr lang="en-US" sz="1500" dirty="0"/>
          </a:p>
        </p:txBody>
      </p:sp>
      <p:sp>
        <p:nvSpPr>
          <p:cNvPr id="8" name="Text 6"/>
          <p:cNvSpPr/>
          <p:nvPr/>
        </p:nvSpPr>
        <p:spPr>
          <a:xfrm>
            <a:off x="914400" y="2679192"/>
            <a:ext cx="3017520" cy="164592"/>
          </a:xfrm>
          <a:prstGeom prst="rect">
            <a:avLst/>
          </a:prstGeom>
          <a:noFill/>
          <a:ln/>
        </p:spPr>
        <p:txBody>
          <a:bodyPr wrap="square" lIns="0" tIns="0" rIns="0" bIns="0" rtlCol="0" anchor="t">
            <a:normAutofit lnSpcReduction="10000"/>
          </a:bodyPr>
          <a:lstStyle/>
          <a:p>
            <a:r>
              <a:rPr lang="en-US" sz="1150">
                <a:solidFill>
                  <a:srgbClr val="17333B"/>
                </a:solidFill>
              </a:rPr>
              <a:t>Sam Lamontagne</a:t>
            </a:r>
            <a:endParaRPr lang="en-US"/>
          </a:p>
        </p:txBody>
      </p:sp>
      <p:sp>
        <p:nvSpPr>
          <p:cNvPr id="9" name="Shape 7"/>
          <p:cNvSpPr/>
          <p:nvPr/>
        </p:nvSpPr>
        <p:spPr>
          <a:xfrm>
            <a:off x="4526280" y="2084832"/>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10" name="Shape 8"/>
          <p:cNvSpPr/>
          <p:nvPr/>
        </p:nvSpPr>
        <p:spPr>
          <a:xfrm>
            <a:off x="4526280" y="2084832"/>
            <a:ext cx="64008" cy="914400"/>
          </a:xfrm>
          <a:prstGeom prst="rect">
            <a:avLst/>
          </a:prstGeom>
          <a:solidFill>
            <a:srgbClr val="F06C5B"/>
          </a:solidFill>
          <a:ln w="12700">
            <a:solidFill>
              <a:srgbClr val="F06C5B"/>
            </a:solidFill>
            <a:prstDash val="solid"/>
          </a:ln>
        </p:spPr>
        <p:txBody>
          <a:bodyPr/>
          <a:lstStyle/>
          <a:p>
            <a:endParaRPr lang="en-CA"/>
          </a:p>
        </p:txBody>
      </p:sp>
      <p:sp>
        <p:nvSpPr>
          <p:cNvPr id="11" name="Text 9"/>
          <p:cNvSpPr/>
          <p:nvPr/>
        </p:nvSpPr>
        <p:spPr>
          <a:xfrm>
            <a:off x="4754880" y="2267712"/>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Vice Chair</a:t>
            </a:r>
            <a:endParaRPr lang="en-US" sz="1500" dirty="0"/>
          </a:p>
        </p:txBody>
      </p:sp>
      <p:sp>
        <p:nvSpPr>
          <p:cNvPr id="12" name="Text 10"/>
          <p:cNvSpPr/>
          <p:nvPr/>
        </p:nvSpPr>
        <p:spPr>
          <a:xfrm>
            <a:off x="4754880" y="2679192"/>
            <a:ext cx="3017520" cy="164592"/>
          </a:xfrm>
          <a:prstGeom prst="rect">
            <a:avLst/>
          </a:prstGeom>
          <a:noFill/>
          <a:ln/>
        </p:spPr>
        <p:txBody>
          <a:bodyPr wrap="square" lIns="0" tIns="0" rIns="0" bIns="0" rtlCol="0" anchor="t">
            <a:normAutofit lnSpcReduction="10000"/>
          </a:bodyPr>
          <a:lstStyle/>
          <a:p>
            <a:r>
              <a:rPr lang="en-US" sz="1150">
                <a:solidFill>
                  <a:srgbClr val="17333B"/>
                </a:solidFill>
              </a:rPr>
              <a:t>Michelle Admiraal</a:t>
            </a:r>
            <a:endParaRPr lang="en-US"/>
          </a:p>
        </p:txBody>
      </p:sp>
      <p:sp>
        <p:nvSpPr>
          <p:cNvPr id="13" name="Shape 11"/>
          <p:cNvSpPr/>
          <p:nvPr/>
        </p:nvSpPr>
        <p:spPr>
          <a:xfrm>
            <a:off x="8366760" y="2084832"/>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14" name="Shape 12"/>
          <p:cNvSpPr/>
          <p:nvPr/>
        </p:nvSpPr>
        <p:spPr>
          <a:xfrm>
            <a:off x="8366760" y="2084832"/>
            <a:ext cx="64008" cy="914400"/>
          </a:xfrm>
          <a:prstGeom prst="rect">
            <a:avLst/>
          </a:prstGeom>
          <a:solidFill>
            <a:srgbClr val="E9B44C"/>
          </a:solidFill>
          <a:ln w="12700">
            <a:solidFill>
              <a:srgbClr val="E9B44C"/>
            </a:solidFill>
            <a:prstDash val="solid"/>
          </a:ln>
        </p:spPr>
        <p:txBody>
          <a:bodyPr/>
          <a:lstStyle/>
          <a:p>
            <a:endParaRPr lang="en-CA"/>
          </a:p>
        </p:txBody>
      </p:sp>
      <p:sp>
        <p:nvSpPr>
          <p:cNvPr id="15" name="Text 13"/>
          <p:cNvSpPr/>
          <p:nvPr/>
        </p:nvSpPr>
        <p:spPr>
          <a:xfrm>
            <a:off x="8595360" y="2267712"/>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Past Chair</a:t>
            </a:r>
            <a:endParaRPr lang="en-US" sz="1500" dirty="0"/>
          </a:p>
        </p:txBody>
      </p:sp>
      <p:sp>
        <p:nvSpPr>
          <p:cNvPr id="16" name="Text 14"/>
          <p:cNvSpPr/>
          <p:nvPr/>
        </p:nvSpPr>
        <p:spPr>
          <a:xfrm>
            <a:off x="8595360" y="2679192"/>
            <a:ext cx="3017520" cy="164592"/>
          </a:xfrm>
          <a:prstGeom prst="rect">
            <a:avLst/>
          </a:prstGeom>
          <a:noFill/>
          <a:ln/>
        </p:spPr>
        <p:txBody>
          <a:bodyPr wrap="square" lIns="0" tIns="0" rIns="0" bIns="0" rtlCol="0" anchor="t">
            <a:normAutofit lnSpcReduction="10000"/>
          </a:bodyPr>
          <a:lstStyle/>
          <a:p>
            <a:r>
              <a:rPr lang="en-US" sz="1150">
                <a:solidFill>
                  <a:srgbClr val="17333B"/>
                </a:solidFill>
              </a:rPr>
              <a:t>Phil Chen</a:t>
            </a:r>
            <a:endParaRPr lang="en-US"/>
          </a:p>
        </p:txBody>
      </p:sp>
      <p:sp>
        <p:nvSpPr>
          <p:cNvPr id="17" name="Shape 15"/>
          <p:cNvSpPr/>
          <p:nvPr/>
        </p:nvSpPr>
        <p:spPr>
          <a:xfrm>
            <a:off x="685800" y="3227832"/>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18" name="Shape 16"/>
          <p:cNvSpPr/>
          <p:nvPr/>
        </p:nvSpPr>
        <p:spPr>
          <a:xfrm>
            <a:off x="685800" y="3227832"/>
            <a:ext cx="64008" cy="914400"/>
          </a:xfrm>
          <a:prstGeom prst="rect">
            <a:avLst/>
          </a:prstGeom>
          <a:solidFill>
            <a:srgbClr val="119DA4"/>
          </a:solidFill>
          <a:ln w="12700">
            <a:solidFill>
              <a:srgbClr val="119DA4"/>
            </a:solidFill>
            <a:prstDash val="solid"/>
          </a:ln>
        </p:spPr>
        <p:txBody>
          <a:bodyPr/>
          <a:lstStyle/>
          <a:p>
            <a:endParaRPr lang="en-CA"/>
          </a:p>
        </p:txBody>
      </p:sp>
      <p:sp>
        <p:nvSpPr>
          <p:cNvPr id="19" name="Text 17"/>
          <p:cNvSpPr/>
          <p:nvPr/>
        </p:nvSpPr>
        <p:spPr>
          <a:xfrm>
            <a:off x="914400" y="3410712"/>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Treasurer</a:t>
            </a:r>
            <a:endParaRPr lang="en-US" sz="1500" dirty="0"/>
          </a:p>
        </p:txBody>
      </p:sp>
      <p:sp>
        <p:nvSpPr>
          <p:cNvPr id="20" name="Text 18"/>
          <p:cNvSpPr/>
          <p:nvPr/>
        </p:nvSpPr>
        <p:spPr>
          <a:xfrm>
            <a:off x="914400" y="3822192"/>
            <a:ext cx="3017520" cy="164592"/>
          </a:xfrm>
          <a:prstGeom prst="rect">
            <a:avLst/>
          </a:prstGeom>
          <a:noFill/>
          <a:ln/>
        </p:spPr>
        <p:txBody>
          <a:bodyPr wrap="square" lIns="0" tIns="0" rIns="0" bIns="0" rtlCol="0" anchor="t">
            <a:normAutofit lnSpcReduction="10000"/>
          </a:bodyPr>
          <a:lstStyle/>
          <a:p>
            <a:pPr marL="0" indent="0">
              <a:buNone/>
            </a:pPr>
            <a:r>
              <a:rPr lang="en-US" sz="1150" dirty="0">
                <a:solidFill>
                  <a:srgbClr val="17333B"/>
                </a:solidFill>
              </a:rPr>
              <a:t>Rachel Widdifield</a:t>
            </a:r>
            <a:endParaRPr lang="en-US" sz="1150" dirty="0"/>
          </a:p>
        </p:txBody>
      </p:sp>
      <p:sp>
        <p:nvSpPr>
          <p:cNvPr id="21" name="Shape 19"/>
          <p:cNvSpPr/>
          <p:nvPr/>
        </p:nvSpPr>
        <p:spPr>
          <a:xfrm>
            <a:off x="4526280" y="3227832"/>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22" name="Shape 20"/>
          <p:cNvSpPr/>
          <p:nvPr/>
        </p:nvSpPr>
        <p:spPr>
          <a:xfrm>
            <a:off x="4526280" y="3227832"/>
            <a:ext cx="64008" cy="914400"/>
          </a:xfrm>
          <a:prstGeom prst="rect">
            <a:avLst/>
          </a:prstGeom>
          <a:solidFill>
            <a:srgbClr val="F06C5B"/>
          </a:solidFill>
          <a:ln w="12700">
            <a:solidFill>
              <a:srgbClr val="F06C5B"/>
            </a:solidFill>
            <a:prstDash val="solid"/>
          </a:ln>
        </p:spPr>
        <p:txBody>
          <a:bodyPr/>
          <a:lstStyle/>
          <a:p>
            <a:endParaRPr lang="en-CA"/>
          </a:p>
        </p:txBody>
      </p:sp>
      <p:sp>
        <p:nvSpPr>
          <p:cNvPr id="23" name="Text 21"/>
          <p:cNvSpPr/>
          <p:nvPr/>
        </p:nvSpPr>
        <p:spPr>
          <a:xfrm>
            <a:off x="4754880" y="3410712"/>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Secretary &amp; Communications</a:t>
            </a:r>
            <a:endParaRPr lang="en-US" sz="1500" dirty="0"/>
          </a:p>
        </p:txBody>
      </p:sp>
      <p:sp>
        <p:nvSpPr>
          <p:cNvPr id="24" name="Text 22"/>
          <p:cNvSpPr/>
          <p:nvPr/>
        </p:nvSpPr>
        <p:spPr>
          <a:xfrm>
            <a:off x="4754880" y="3822192"/>
            <a:ext cx="3017520" cy="164592"/>
          </a:xfrm>
          <a:prstGeom prst="rect">
            <a:avLst/>
          </a:prstGeom>
          <a:noFill/>
          <a:ln/>
        </p:spPr>
        <p:txBody>
          <a:bodyPr wrap="square" lIns="0" tIns="0" rIns="0" bIns="0" rtlCol="0" anchor="t">
            <a:normAutofit lnSpcReduction="10000"/>
          </a:bodyPr>
          <a:lstStyle/>
          <a:p>
            <a:r>
              <a:rPr lang="en-US" sz="1150" dirty="0">
                <a:solidFill>
                  <a:srgbClr val="17333B"/>
                </a:solidFill>
              </a:rPr>
              <a:t>Jenine Mak</a:t>
            </a:r>
            <a:endParaRPr lang="en-US" dirty="0"/>
          </a:p>
        </p:txBody>
      </p:sp>
      <p:sp>
        <p:nvSpPr>
          <p:cNvPr id="25" name="Shape 23"/>
          <p:cNvSpPr/>
          <p:nvPr/>
        </p:nvSpPr>
        <p:spPr>
          <a:xfrm>
            <a:off x="8366760" y="3227832"/>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26" name="Shape 24"/>
          <p:cNvSpPr/>
          <p:nvPr/>
        </p:nvSpPr>
        <p:spPr>
          <a:xfrm>
            <a:off x="8366760" y="3227832"/>
            <a:ext cx="64008" cy="914400"/>
          </a:xfrm>
          <a:prstGeom prst="rect">
            <a:avLst/>
          </a:prstGeom>
          <a:solidFill>
            <a:srgbClr val="E9B44C"/>
          </a:solidFill>
          <a:ln w="12700">
            <a:solidFill>
              <a:srgbClr val="E9B44C"/>
            </a:solidFill>
            <a:prstDash val="solid"/>
          </a:ln>
        </p:spPr>
        <p:txBody>
          <a:bodyPr/>
          <a:lstStyle/>
          <a:p>
            <a:endParaRPr lang="en-CA"/>
          </a:p>
        </p:txBody>
      </p:sp>
      <p:sp>
        <p:nvSpPr>
          <p:cNvPr id="27" name="Text 25"/>
          <p:cNvSpPr/>
          <p:nvPr/>
        </p:nvSpPr>
        <p:spPr>
          <a:xfrm>
            <a:off x="8595360" y="3410712"/>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Operations Committee</a:t>
            </a:r>
            <a:endParaRPr lang="en-US" sz="1500" dirty="0"/>
          </a:p>
        </p:txBody>
      </p:sp>
      <p:sp>
        <p:nvSpPr>
          <p:cNvPr id="28" name="Text 26"/>
          <p:cNvSpPr/>
          <p:nvPr/>
        </p:nvSpPr>
        <p:spPr>
          <a:xfrm>
            <a:off x="8595360" y="3822192"/>
            <a:ext cx="3017520" cy="164592"/>
          </a:xfrm>
          <a:prstGeom prst="rect">
            <a:avLst/>
          </a:prstGeom>
          <a:noFill/>
          <a:ln/>
        </p:spPr>
        <p:txBody>
          <a:bodyPr wrap="square" lIns="0" tIns="0" rIns="0" bIns="0" rtlCol="0" anchor="t">
            <a:normAutofit fontScale="92500" lnSpcReduction="10000"/>
          </a:bodyPr>
          <a:lstStyle/>
          <a:p>
            <a:r>
              <a:rPr lang="en-US" sz="1150" dirty="0">
                <a:solidFill>
                  <a:srgbClr val="17333B"/>
                </a:solidFill>
              </a:rPr>
              <a:t>Michelle Chow • Sarah Williams •  Aurora Young</a:t>
            </a:r>
            <a:endParaRPr lang="en-US" sz="1150" dirty="0"/>
          </a:p>
        </p:txBody>
      </p:sp>
      <p:sp>
        <p:nvSpPr>
          <p:cNvPr id="29" name="Shape 27"/>
          <p:cNvSpPr/>
          <p:nvPr/>
        </p:nvSpPr>
        <p:spPr>
          <a:xfrm>
            <a:off x="685800" y="4370832"/>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30" name="Shape 28"/>
          <p:cNvSpPr/>
          <p:nvPr/>
        </p:nvSpPr>
        <p:spPr>
          <a:xfrm>
            <a:off x="685800" y="4370832"/>
            <a:ext cx="64008" cy="914400"/>
          </a:xfrm>
          <a:prstGeom prst="rect">
            <a:avLst/>
          </a:prstGeom>
          <a:solidFill>
            <a:srgbClr val="119DA4"/>
          </a:solidFill>
          <a:ln w="12700">
            <a:solidFill>
              <a:srgbClr val="119DA4"/>
            </a:solidFill>
            <a:prstDash val="solid"/>
          </a:ln>
        </p:spPr>
        <p:txBody>
          <a:bodyPr/>
          <a:lstStyle/>
          <a:p>
            <a:endParaRPr lang="en-CA"/>
          </a:p>
        </p:txBody>
      </p:sp>
      <p:sp>
        <p:nvSpPr>
          <p:cNvPr id="31" name="Text 29"/>
          <p:cNvSpPr/>
          <p:nvPr/>
        </p:nvSpPr>
        <p:spPr>
          <a:xfrm>
            <a:off x="914400" y="4553712"/>
            <a:ext cx="3035808" cy="274320"/>
          </a:xfrm>
          <a:prstGeom prst="rect">
            <a:avLst/>
          </a:prstGeom>
          <a:noFill/>
          <a:ln/>
        </p:spPr>
        <p:txBody>
          <a:bodyPr wrap="square" lIns="0" tIns="0" rIns="0" bIns="0" rtlCol="0" anchor="ctr">
            <a:normAutofit/>
          </a:bodyPr>
          <a:lstStyle/>
          <a:p>
            <a:r>
              <a:rPr lang="en-US" sz="1500" b="1">
                <a:solidFill>
                  <a:srgbClr val="072D3B"/>
                </a:solidFill>
              </a:rPr>
              <a:t>Fundraising &amp; Equipment Manager</a:t>
            </a:r>
            <a:endParaRPr lang="en-US" sz="1500" dirty="0"/>
          </a:p>
        </p:txBody>
      </p:sp>
      <p:sp>
        <p:nvSpPr>
          <p:cNvPr id="32" name="Text 30"/>
          <p:cNvSpPr/>
          <p:nvPr/>
        </p:nvSpPr>
        <p:spPr>
          <a:xfrm>
            <a:off x="914400" y="4965192"/>
            <a:ext cx="3017520" cy="164592"/>
          </a:xfrm>
          <a:prstGeom prst="rect">
            <a:avLst/>
          </a:prstGeom>
          <a:noFill/>
          <a:ln/>
        </p:spPr>
        <p:txBody>
          <a:bodyPr wrap="square" lIns="0" tIns="0" rIns="0" bIns="0" rtlCol="0" anchor="t">
            <a:normAutofit lnSpcReduction="10000"/>
          </a:bodyPr>
          <a:lstStyle/>
          <a:p>
            <a:r>
              <a:rPr lang="en-US" sz="1150" dirty="0">
                <a:solidFill>
                  <a:srgbClr val="17333B"/>
                </a:solidFill>
              </a:rPr>
              <a:t>Sara Stephenson </a:t>
            </a:r>
            <a:r>
              <a:rPr lang="en-US" sz="1100" dirty="0">
                <a:solidFill>
                  <a:srgbClr val="17333B"/>
                </a:solidFill>
              </a:rPr>
              <a:t>•</a:t>
            </a:r>
            <a:r>
              <a:rPr lang="en-US" sz="1150" dirty="0">
                <a:solidFill>
                  <a:srgbClr val="17333B"/>
                </a:solidFill>
              </a:rPr>
              <a:t> Danielle Mossfeldt</a:t>
            </a:r>
            <a:endParaRPr lang="en-US" dirty="0"/>
          </a:p>
        </p:txBody>
      </p:sp>
      <p:sp>
        <p:nvSpPr>
          <p:cNvPr id="41"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3</a:t>
            </a:fld>
            <a:endParaRPr lang="en-US"/>
          </a:p>
        </p:txBody>
      </p:sp>
      <p:sp>
        <p:nvSpPr>
          <p:cNvPr id="35" name="Shape 19">
            <a:extLst>
              <a:ext uri="{FF2B5EF4-FFF2-40B4-BE49-F238E27FC236}">
                <a16:creationId xmlns:a16="http://schemas.microsoft.com/office/drawing/2014/main" id="{352465C9-0878-6581-8838-D6A04E8DD40C}"/>
              </a:ext>
            </a:extLst>
          </p:cNvPr>
          <p:cNvSpPr/>
          <p:nvPr/>
        </p:nvSpPr>
        <p:spPr>
          <a:xfrm>
            <a:off x="4558284" y="4370832"/>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42" name="Text 21">
            <a:extLst>
              <a:ext uri="{FF2B5EF4-FFF2-40B4-BE49-F238E27FC236}">
                <a16:creationId xmlns:a16="http://schemas.microsoft.com/office/drawing/2014/main" id="{3893E796-A42E-653F-E664-6319EFA7F9A2}"/>
              </a:ext>
            </a:extLst>
          </p:cNvPr>
          <p:cNvSpPr/>
          <p:nvPr/>
        </p:nvSpPr>
        <p:spPr>
          <a:xfrm>
            <a:off x="4754880" y="4553712"/>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Social Coordinator</a:t>
            </a:r>
            <a:endParaRPr lang="en-US" sz="1500" dirty="0"/>
          </a:p>
        </p:txBody>
      </p:sp>
      <p:sp>
        <p:nvSpPr>
          <p:cNvPr id="44" name="Text 22">
            <a:extLst>
              <a:ext uri="{FF2B5EF4-FFF2-40B4-BE49-F238E27FC236}">
                <a16:creationId xmlns:a16="http://schemas.microsoft.com/office/drawing/2014/main" id="{D56D4A7E-16BF-1605-9995-68021AB155D6}"/>
              </a:ext>
            </a:extLst>
          </p:cNvPr>
          <p:cNvSpPr/>
          <p:nvPr/>
        </p:nvSpPr>
        <p:spPr>
          <a:xfrm>
            <a:off x="4754880" y="4965192"/>
            <a:ext cx="3017520" cy="164592"/>
          </a:xfrm>
          <a:prstGeom prst="rect">
            <a:avLst/>
          </a:prstGeom>
          <a:noFill/>
          <a:ln/>
        </p:spPr>
        <p:txBody>
          <a:bodyPr wrap="square" lIns="0" tIns="0" rIns="0" bIns="0" rtlCol="0" anchor="t">
            <a:normAutofit lnSpcReduction="10000"/>
          </a:bodyPr>
          <a:lstStyle/>
          <a:p>
            <a:r>
              <a:rPr lang="en-US" sz="1150" dirty="0">
                <a:solidFill>
                  <a:srgbClr val="17333B"/>
                </a:solidFill>
              </a:rPr>
              <a:t>Tiana Demers</a:t>
            </a:r>
            <a:endParaRPr lang="en-US" dirty="0"/>
          </a:p>
        </p:txBody>
      </p:sp>
      <p:sp>
        <p:nvSpPr>
          <p:cNvPr id="34" name="Shape 32"/>
          <p:cNvSpPr/>
          <p:nvPr/>
        </p:nvSpPr>
        <p:spPr>
          <a:xfrm>
            <a:off x="4526280" y="4370832"/>
            <a:ext cx="64008" cy="914400"/>
          </a:xfrm>
          <a:prstGeom prst="rect">
            <a:avLst/>
          </a:prstGeom>
          <a:solidFill>
            <a:srgbClr val="F06C5B"/>
          </a:solidFill>
          <a:ln w="12700">
            <a:solidFill>
              <a:srgbClr val="F06C5B"/>
            </a:solidFill>
            <a:prstDash val="solid"/>
          </a:ln>
        </p:spPr>
        <p:txBody>
          <a:bodyPr/>
          <a:lstStyle/>
          <a:p>
            <a:endParaRPr lang="en-C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COACHING TEAM</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Head Coach Robyn Lee and staff</a:t>
            </a:r>
            <a:endParaRPr lang="en-US" sz="2700" dirty="0"/>
          </a:p>
        </p:txBody>
      </p:sp>
      <p:sp>
        <p:nvSpPr>
          <p:cNvPr id="5" name="Shape 3"/>
          <p:cNvSpPr/>
          <p:nvPr/>
        </p:nvSpPr>
        <p:spPr>
          <a:xfrm>
            <a:off x="777240" y="2148840"/>
            <a:ext cx="3840480" cy="3337560"/>
          </a:xfrm>
          <a:prstGeom prst="roundRect">
            <a:avLst/>
          </a:prstGeom>
          <a:solidFill>
            <a:srgbClr val="072D3B"/>
          </a:solidFill>
          <a:ln w="12700">
            <a:solidFill>
              <a:srgbClr val="072D3B"/>
            </a:solidFill>
            <a:prstDash val="solid"/>
          </a:ln>
          <a:effectLst/>
        </p:spPr>
        <p:txBody>
          <a:bodyPr/>
          <a:lstStyle/>
          <a:p>
            <a:endParaRPr lang="en-CA"/>
          </a:p>
        </p:txBody>
      </p:sp>
      <p:sp>
        <p:nvSpPr>
          <p:cNvPr id="6" name="Text 4"/>
          <p:cNvSpPr/>
          <p:nvPr/>
        </p:nvSpPr>
        <p:spPr>
          <a:xfrm>
            <a:off x="1143000" y="2788920"/>
            <a:ext cx="3108960" cy="457200"/>
          </a:xfrm>
          <a:prstGeom prst="rect">
            <a:avLst/>
          </a:prstGeom>
          <a:noFill/>
          <a:ln/>
        </p:spPr>
        <p:txBody>
          <a:bodyPr wrap="square" lIns="0" tIns="0" rIns="0" bIns="0" rtlCol="0" anchor="ctr"/>
          <a:lstStyle/>
          <a:p>
            <a:pPr marL="0" indent="0" algn="ctr">
              <a:buNone/>
            </a:pPr>
            <a:r>
              <a:rPr lang="en-US" sz="2700" b="1" dirty="0">
                <a:solidFill>
                  <a:srgbClr val="FFFFFF"/>
                </a:solidFill>
              </a:rPr>
              <a:t>ROBYN LEE</a:t>
            </a:r>
            <a:endParaRPr lang="en-US" sz="2700" dirty="0"/>
          </a:p>
        </p:txBody>
      </p:sp>
      <p:sp>
        <p:nvSpPr>
          <p:cNvPr id="7" name="Text 5"/>
          <p:cNvSpPr/>
          <p:nvPr/>
        </p:nvSpPr>
        <p:spPr>
          <a:xfrm>
            <a:off x="1143000" y="3401568"/>
            <a:ext cx="3108960" cy="228600"/>
          </a:xfrm>
          <a:prstGeom prst="rect">
            <a:avLst/>
          </a:prstGeom>
          <a:noFill/>
          <a:ln/>
        </p:spPr>
        <p:txBody>
          <a:bodyPr wrap="square" lIns="0" tIns="0" rIns="0" bIns="0" rtlCol="0" anchor="ctr"/>
          <a:lstStyle/>
          <a:p>
            <a:pPr marL="0" indent="0" algn="ctr">
              <a:buNone/>
            </a:pPr>
            <a:r>
              <a:rPr lang="en-US" sz="1100" b="1" kern="0" spc="150" dirty="0">
                <a:solidFill>
                  <a:srgbClr val="65D1D0"/>
                </a:solidFill>
              </a:rPr>
              <a:t>HEAD COACH</a:t>
            </a:r>
            <a:endParaRPr lang="en-US" sz="1100" dirty="0"/>
          </a:p>
        </p:txBody>
      </p:sp>
      <p:sp>
        <p:nvSpPr>
          <p:cNvPr id="8" name="Text 6"/>
          <p:cNvSpPr/>
          <p:nvPr/>
        </p:nvSpPr>
        <p:spPr>
          <a:xfrm>
            <a:off x="1234440" y="4114800"/>
            <a:ext cx="2926080" cy="594360"/>
          </a:xfrm>
          <a:prstGeom prst="rect">
            <a:avLst/>
          </a:prstGeom>
          <a:noFill/>
          <a:ln/>
        </p:spPr>
        <p:txBody>
          <a:bodyPr wrap="square" lIns="0" tIns="0" rIns="0" bIns="0" rtlCol="0" anchor="ctr">
            <a:normAutofit/>
          </a:bodyPr>
          <a:lstStyle/>
          <a:p>
            <a:pPr marL="0" indent="0" algn="ctr">
              <a:buNone/>
            </a:pPr>
            <a:r>
              <a:rPr lang="en-US" sz="1400" dirty="0">
                <a:solidFill>
                  <a:srgbClr val="FFFFFF"/>
                </a:solidFill>
              </a:rPr>
              <a:t>Season leadership • group alignment • coach development</a:t>
            </a:r>
            <a:endParaRPr lang="en-US" sz="1400" dirty="0"/>
          </a:p>
        </p:txBody>
      </p:sp>
      <p:sp>
        <p:nvSpPr>
          <p:cNvPr id="9" name="Shape 7"/>
          <p:cNvSpPr/>
          <p:nvPr/>
        </p:nvSpPr>
        <p:spPr>
          <a:xfrm>
            <a:off x="4983480" y="2148840"/>
            <a:ext cx="6217920" cy="1417320"/>
          </a:xfrm>
          <a:prstGeom prst="roundRect">
            <a:avLst>
              <a:gd name="adj" fmla="val 3871"/>
            </a:avLst>
          </a:prstGeom>
          <a:solidFill>
            <a:srgbClr val="FFFFFF"/>
          </a:solidFill>
          <a:ln w="12700">
            <a:solidFill>
              <a:srgbClr val="CBE5E7"/>
            </a:solidFill>
            <a:prstDash val="solid"/>
          </a:ln>
          <a:effectLst/>
        </p:spPr>
        <p:txBody>
          <a:bodyPr/>
          <a:lstStyle/>
          <a:p>
            <a:endParaRPr lang="en-CA" dirty="0"/>
          </a:p>
        </p:txBody>
      </p:sp>
      <p:sp>
        <p:nvSpPr>
          <p:cNvPr id="10" name="Shape 8"/>
          <p:cNvSpPr/>
          <p:nvPr/>
        </p:nvSpPr>
        <p:spPr>
          <a:xfrm>
            <a:off x="4983480" y="2148840"/>
            <a:ext cx="64008" cy="1417320"/>
          </a:xfrm>
          <a:prstGeom prst="rect">
            <a:avLst/>
          </a:prstGeom>
          <a:solidFill>
            <a:srgbClr val="119DA4"/>
          </a:solidFill>
          <a:ln w="12700">
            <a:solidFill>
              <a:srgbClr val="119DA4"/>
            </a:solidFill>
            <a:prstDash val="solid"/>
          </a:ln>
        </p:spPr>
        <p:txBody>
          <a:bodyPr/>
          <a:lstStyle/>
          <a:p>
            <a:endParaRPr lang="en-CA"/>
          </a:p>
        </p:txBody>
      </p:sp>
      <p:sp>
        <p:nvSpPr>
          <p:cNvPr id="11" name="Text 9"/>
          <p:cNvSpPr/>
          <p:nvPr/>
        </p:nvSpPr>
        <p:spPr>
          <a:xfrm>
            <a:off x="5212080" y="2331720"/>
            <a:ext cx="582472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Lead coaching staff</a:t>
            </a:r>
            <a:endParaRPr lang="en-US" sz="1500" dirty="0"/>
          </a:p>
        </p:txBody>
      </p:sp>
      <p:sp>
        <p:nvSpPr>
          <p:cNvPr id="12" name="Text 10"/>
          <p:cNvSpPr/>
          <p:nvPr/>
        </p:nvSpPr>
        <p:spPr>
          <a:xfrm>
            <a:off x="5212080" y="2743200"/>
            <a:ext cx="5806440" cy="667512"/>
          </a:xfrm>
          <a:prstGeom prst="rect">
            <a:avLst/>
          </a:prstGeom>
          <a:noFill/>
          <a:ln/>
        </p:spPr>
        <p:txBody>
          <a:bodyPr wrap="square" lIns="0" tIns="0" rIns="0" bIns="0" rtlCol="0" anchor="t">
            <a:normAutofit/>
          </a:bodyPr>
          <a:lstStyle/>
          <a:p>
            <a:pPr marL="0" indent="0">
              <a:buNone/>
            </a:pPr>
            <a:endParaRPr lang="en-US" sz="1150" dirty="0"/>
          </a:p>
        </p:txBody>
      </p:sp>
      <p:sp>
        <p:nvSpPr>
          <p:cNvPr id="13" name="Shape 11"/>
          <p:cNvSpPr/>
          <p:nvPr/>
        </p:nvSpPr>
        <p:spPr>
          <a:xfrm>
            <a:off x="4983480" y="3886200"/>
            <a:ext cx="6217920" cy="1600200"/>
          </a:xfrm>
          <a:prstGeom prst="roundRect">
            <a:avLst>
              <a:gd name="adj" fmla="val 3429"/>
            </a:avLst>
          </a:prstGeom>
          <a:solidFill>
            <a:srgbClr val="FFFFFF"/>
          </a:solidFill>
          <a:ln w="12700">
            <a:solidFill>
              <a:srgbClr val="CBE5E7"/>
            </a:solidFill>
            <a:prstDash val="solid"/>
          </a:ln>
          <a:effectLst/>
        </p:spPr>
        <p:txBody>
          <a:bodyPr/>
          <a:lstStyle/>
          <a:p>
            <a:endParaRPr lang="en-CA"/>
          </a:p>
        </p:txBody>
      </p:sp>
      <p:sp>
        <p:nvSpPr>
          <p:cNvPr id="14" name="Shape 12"/>
          <p:cNvSpPr/>
          <p:nvPr/>
        </p:nvSpPr>
        <p:spPr>
          <a:xfrm>
            <a:off x="4983480" y="3886200"/>
            <a:ext cx="64008" cy="1600200"/>
          </a:xfrm>
          <a:prstGeom prst="rect">
            <a:avLst/>
          </a:prstGeom>
          <a:solidFill>
            <a:srgbClr val="F06C5B"/>
          </a:solidFill>
          <a:ln w="12700">
            <a:solidFill>
              <a:srgbClr val="F06C5B"/>
            </a:solidFill>
            <a:prstDash val="solid"/>
          </a:ln>
        </p:spPr>
        <p:txBody>
          <a:bodyPr/>
          <a:lstStyle/>
          <a:p>
            <a:endParaRPr lang="en-CA"/>
          </a:p>
        </p:txBody>
      </p:sp>
      <p:sp>
        <p:nvSpPr>
          <p:cNvPr id="15" name="Text 13"/>
          <p:cNvSpPr/>
          <p:nvPr/>
        </p:nvSpPr>
        <p:spPr>
          <a:xfrm>
            <a:off x="5212080" y="4069080"/>
            <a:ext cx="582472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Assistant coaching staff</a:t>
            </a:r>
            <a:endParaRPr lang="en-US" sz="1500" dirty="0"/>
          </a:p>
        </p:txBody>
      </p:sp>
      <p:sp>
        <p:nvSpPr>
          <p:cNvPr id="16" name="Text 14"/>
          <p:cNvSpPr/>
          <p:nvPr/>
        </p:nvSpPr>
        <p:spPr>
          <a:xfrm>
            <a:off x="5376672" y="4480560"/>
            <a:ext cx="5806440" cy="850392"/>
          </a:xfrm>
          <a:prstGeom prst="rect">
            <a:avLst/>
          </a:prstGeom>
          <a:noFill/>
          <a:ln/>
        </p:spPr>
        <p:txBody>
          <a:bodyPr wrap="square" lIns="0" tIns="0" rIns="0" bIns="0" rtlCol="0" anchor="t">
            <a:normAutofit/>
          </a:bodyPr>
          <a:lstStyle/>
          <a:p>
            <a:pPr marL="171450" indent="-171450">
              <a:buFont typeface="Arial" panose="020B0604020202020204" pitchFamily="34" charset="0"/>
              <a:buChar char="•"/>
            </a:pPr>
            <a:r>
              <a:rPr lang="en-US" sz="1150" dirty="0"/>
              <a:t>Jordan</a:t>
            </a:r>
          </a:p>
          <a:p>
            <a:pPr marL="171450" indent="-171450">
              <a:buFont typeface="Arial" panose="020B0604020202020204" pitchFamily="34" charset="0"/>
              <a:buChar char="•"/>
            </a:pPr>
            <a:r>
              <a:rPr lang="en-US" sz="1150" dirty="0"/>
              <a:t>Ian</a:t>
            </a:r>
          </a:p>
          <a:p>
            <a:pPr marL="171450" indent="-171450">
              <a:buFont typeface="Arial" panose="020B0604020202020204" pitchFamily="34" charset="0"/>
              <a:buChar char="•"/>
            </a:pPr>
            <a:r>
              <a:rPr lang="en-US" sz="1150" dirty="0"/>
              <a:t>Jesse</a:t>
            </a:r>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ma14="http://schemas.microsoft.com/office/mac/drawingml/2011/main" xmlns="" val="0"/>
            </a:ext>
          </a:extLst>
        </p:spPr>
        <p:txBody>
          <a:bodyPr lIns="0" tIns="0" rIns="0" bIns="0"/>
          <a:lstStyle>
            <a:lvl1pPr>
              <a:defRPr sz="750">
                <a:solidFill>
                  <a:srgbClr val="64848C"/>
                </a:solidFill>
              </a:defRPr>
            </a:lvl1pPr>
          </a:lstStyle>
          <a:p>
            <a:pPr algn="l"/>
            <a:fld id="{F7021451-1387-4CA6-816F-3879F97B5CBC}" type="slidenum">
              <a:rPr lang="en-US" b="0"/>
              <a:t>4</a:t>
            </a:fld>
            <a:endParaRPr lang="en-US"/>
          </a:p>
        </p:txBody>
      </p:sp>
      <p:sp>
        <p:nvSpPr>
          <p:cNvPr id="17" name="TextBox 16">
            <a:extLst>
              <a:ext uri="{FF2B5EF4-FFF2-40B4-BE49-F238E27FC236}">
                <a16:creationId xmlns:a16="http://schemas.microsoft.com/office/drawing/2014/main" id="{B47D4377-3138-76D1-07AD-E7899608901E}"/>
              </a:ext>
            </a:extLst>
          </p:cNvPr>
          <p:cNvSpPr txBox="1"/>
          <p:nvPr/>
        </p:nvSpPr>
        <p:spPr>
          <a:xfrm>
            <a:off x="5212080" y="2606040"/>
            <a:ext cx="5917131" cy="646331"/>
          </a:xfrm>
          <a:prstGeom prst="rect">
            <a:avLst/>
          </a:prstGeom>
          <a:noFill/>
        </p:spPr>
        <p:txBody>
          <a:bodyPr wrap="square" rtlCol="0">
            <a:spAutoFit/>
          </a:bodyPr>
          <a:lstStyle/>
          <a:p>
            <a:pPr marL="171450" indent="-171450">
              <a:buFont typeface="Arial" panose="020B0604020202020204" pitchFamily="34" charset="0"/>
              <a:buChar char="•"/>
            </a:pPr>
            <a:r>
              <a:rPr lang="en-CA" sz="1200" dirty="0"/>
              <a:t>Alina </a:t>
            </a:r>
            <a:r>
              <a:rPr lang="en-CA" sz="1000" dirty="0">
                <a:solidFill>
                  <a:schemeClr val="tx1">
                    <a:lumMod val="65000"/>
                    <a:lumOff val="35000"/>
                  </a:schemeClr>
                </a:solidFill>
              </a:rPr>
              <a:t>(</a:t>
            </a:r>
            <a:r>
              <a:rPr lang="en-CA" sz="1000" dirty="0" err="1">
                <a:solidFill>
                  <a:schemeClr val="tx1">
                    <a:lumMod val="65000"/>
                    <a:lumOff val="35000"/>
                  </a:schemeClr>
                </a:solidFill>
              </a:rPr>
              <a:t>FUNdations</a:t>
            </a:r>
            <a:r>
              <a:rPr lang="en-CA" sz="1000" dirty="0">
                <a:solidFill>
                  <a:schemeClr val="tx1">
                    <a:lumMod val="65000"/>
                    <a:lumOff val="35000"/>
                  </a:schemeClr>
                </a:solidFill>
              </a:rPr>
              <a:t>, Fundamentals 1, Fundamentals 2, &amp; Fundamentals 3)</a:t>
            </a:r>
          </a:p>
          <a:p>
            <a:pPr marL="171450" indent="-171450">
              <a:buFont typeface="Arial" panose="020B0604020202020204" pitchFamily="34" charset="0"/>
              <a:buChar char="•"/>
            </a:pPr>
            <a:r>
              <a:rPr lang="en-CA" sz="1200" dirty="0"/>
              <a:t>Joel </a:t>
            </a:r>
            <a:r>
              <a:rPr lang="en-CA" sz="1000" dirty="0">
                <a:solidFill>
                  <a:schemeClr val="tx1">
                    <a:lumMod val="65000"/>
                    <a:lumOff val="35000"/>
                  </a:schemeClr>
                </a:solidFill>
              </a:rPr>
              <a:t>(Fundamentals 1, Fundamentals 2, &amp; Fundamentals 3, &amp; AGD Prep)</a:t>
            </a:r>
          </a:p>
          <a:p>
            <a:pPr marL="171450" indent="-171450">
              <a:buFont typeface="Arial" panose="020B0604020202020204" pitchFamily="34" charset="0"/>
              <a:buChar char="•"/>
            </a:pPr>
            <a:r>
              <a:rPr lang="en-CA" sz="1200" dirty="0"/>
              <a:t>Elise </a:t>
            </a:r>
            <a:r>
              <a:rPr lang="en-CA" sz="1000" dirty="0">
                <a:solidFill>
                  <a:schemeClr val="tx1">
                    <a:lumMod val="65000"/>
                    <a:lumOff val="35000"/>
                  </a:schemeClr>
                </a:solidFill>
              </a:rPr>
              <a:t>(Age Group Development)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CALGARY WINTER CLUB</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fontScale="70000" lnSpcReduction="20000"/>
          </a:bodyPr>
          <a:lstStyle/>
          <a:p>
            <a:pPr marL="0" indent="0">
              <a:buNone/>
            </a:pPr>
            <a:r>
              <a:rPr lang="en-US" sz="2700" b="1" dirty="0">
                <a:solidFill>
                  <a:srgbClr val="072D3B"/>
                </a:solidFill>
              </a:rPr>
              <a:t>Director of Athletics: James Gattinger</a:t>
            </a:r>
          </a:p>
          <a:p>
            <a:r>
              <a:rPr lang="en-US" sz="2700" b="1" dirty="0">
                <a:solidFill>
                  <a:srgbClr val="072D3B"/>
                </a:solidFill>
              </a:rPr>
              <a:t>Head of Aquatics: DJ Ulriksen</a:t>
            </a:r>
          </a:p>
        </p:txBody>
      </p:sp>
      <p:sp>
        <p:nvSpPr>
          <p:cNvPr id="5" name="Shape 3"/>
          <p:cNvSpPr/>
          <p:nvPr/>
        </p:nvSpPr>
        <p:spPr>
          <a:xfrm>
            <a:off x="64008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6" name="Shape 4"/>
          <p:cNvSpPr/>
          <p:nvPr/>
        </p:nvSpPr>
        <p:spPr>
          <a:xfrm>
            <a:off x="640080" y="2148840"/>
            <a:ext cx="64008" cy="3337560"/>
          </a:xfrm>
          <a:prstGeom prst="rect">
            <a:avLst/>
          </a:prstGeom>
          <a:solidFill>
            <a:srgbClr val="119DA4"/>
          </a:solidFill>
          <a:ln w="12700">
            <a:solidFill>
              <a:srgbClr val="119DA4"/>
            </a:solidFill>
            <a:prstDash val="solid"/>
          </a:ln>
        </p:spPr>
        <p:txBody>
          <a:bodyPr/>
          <a:lstStyle/>
          <a:p>
            <a:endParaRPr lang="en-CA"/>
          </a:p>
        </p:txBody>
      </p:sp>
      <p:sp>
        <p:nvSpPr>
          <p:cNvPr id="7" name="Text 5"/>
          <p:cNvSpPr/>
          <p:nvPr/>
        </p:nvSpPr>
        <p:spPr>
          <a:xfrm>
            <a:off x="868680" y="2331720"/>
            <a:ext cx="3035808" cy="274320"/>
          </a:xfrm>
          <a:prstGeom prst="rect">
            <a:avLst/>
          </a:prstGeom>
          <a:noFill/>
          <a:ln/>
        </p:spPr>
        <p:txBody>
          <a:bodyPr wrap="square" lIns="0" tIns="0" rIns="0" bIns="0" rtlCol="0" anchor="ctr">
            <a:normAutofit/>
          </a:bodyPr>
          <a:lstStyle/>
          <a:p>
            <a:r>
              <a:rPr lang="en-US" sz="1500" b="1" dirty="0">
                <a:solidFill>
                  <a:srgbClr val="072D3B"/>
                </a:solidFill>
              </a:rPr>
              <a:t>CWC UPDATES</a:t>
            </a:r>
            <a:endParaRPr lang="en-US" dirty="0"/>
          </a:p>
        </p:txBody>
      </p:sp>
      <p:sp>
        <p:nvSpPr>
          <p:cNvPr id="8" name="Text 6"/>
          <p:cNvSpPr/>
          <p:nvPr/>
        </p:nvSpPr>
        <p:spPr>
          <a:xfrm>
            <a:off x="868680" y="2743200"/>
            <a:ext cx="3017520" cy="2587752"/>
          </a:xfrm>
          <a:prstGeom prst="rect">
            <a:avLst/>
          </a:prstGeom>
          <a:noFill/>
          <a:ln/>
        </p:spPr>
        <p:txBody>
          <a:bodyPr wrap="square" lIns="0" tIns="0" rIns="0" bIns="0" rtlCol="0" anchor="t">
            <a:normAutofit lnSpcReduction="10000"/>
          </a:bodyPr>
          <a:lstStyle/>
          <a:p>
            <a:r>
              <a:rPr lang="en-US" sz="1150" dirty="0">
                <a:solidFill>
                  <a:srgbClr val="17333B"/>
                </a:solidFill>
                <a:ea typeface="+mn-lt"/>
                <a:cs typeface="+mn-lt"/>
              </a:rPr>
              <a:t>We have officially begun construction on </a:t>
            </a:r>
            <a:r>
              <a:rPr lang="en-US" sz="1150" b="1" dirty="0">
                <a:solidFill>
                  <a:srgbClr val="17333B"/>
                </a:solidFill>
                <a:ea typeface="+mn-lt"/>
                <a:cs typeface="+mn-lt"/>
              </a:rPr>
              <a:t>Frame the Future</a:t>
            </a:r>
            <a:r>
              <a:rPr lang="en-US" sz="1150" dirty="0">
                <a:solidFill>
                  <a:srgbClr val="17333B"/>
                </a:solidFill>
                <a:ea typeface="+mn-lt"/>
                <a:cs typeface="+mn-lt"/>
              </a:rPr>
              <a:t>, a major project focused on modernizing and enhancing Club facilities. During construction, </a:t>
            </a:r>
            <a:r>
              <a:rPr lang="en-US" sz="1150" b="1" dirty="0">
                <a:solidFill>
                  <a:srgbClr val="17333B"/>
                </a:solidFill>
                <a:ea typeface="+mn-lt"/>
                <a:cs typeface="+mn-lt"/>
              </a:rPr>
              <a:t>parking and traffic flow will be impacted</a:t>
            </a:r>
            <a:r>
              <a:rPr lang="en-US" sz="1150" dirty="0">
                <a:solidFill>
                  <a:srgbClr val="17333B"/>
                </a:solidFill>
                <a:ea typeface="+mn-lt"/>
                <a:cs typeface="+mn-lt"/>
              </a:rPr>
              <a:t>, so we kindly ask families to </a:t>
            </a:r>
            <a:r>
              <a:rPr lang="en-US" sz="1150" b="1" dirty="0">
                <a:solidFill>
                  <a:srgbClr val="17333B"/>
                </a:solidFill>
                <a:ea typeface="+mn-lt"/>
                <a:cs typeface="+mn-lt"/>
              </a:rPr>
              <a:t>drop off and pick up athletes whenever possible</a:t>
            </a:r>
            <a:r>
              <a:rPr lang="en-US" sz="1150" dirty="0">
                <a:solidFill>
                  <a:srgbClr val="17333B"/>
                </a:solidFill>
                <a:ea typeface="+mn-lt"/>
                <a:cs typeface="+mn-lt"/>
              </a:rPr>
              <a:t> to help reduce congestion. Please allow additional time when arriving at the Club and follow all posted parking and traffic directions. </a:t>
            </a:r>
            <a:r>
              <a:rPr lang="en-US" sz="1150" b="1" dirty="0">
                <a:solidFill>
                  <a:srgbClr val="17333B"/>
                </a:solidFill>
                <a:ea typeface="+mn-lt"/>
                <a:cs typeface="+mn-lt"/>
              </a:rPr>
              <a:t>Team meetings will be held virtually during this period</a:t>
            </a:r>
            <a:r>
              <a:rPr lang="en-US" sz="1150" dirty="0">
                <a:solidFill>
                  <a:srgbClr val="17333B"/>
                </a:solidFill>
                <a:ea typeface="+mn-lt"/>
                <a:cs typeface="+mn-lt"/>
              </a:rPr>
              <a:t>, and </a:t>
            </a:r>
            <a:r>
              <a:rPr lang="en-US" sz="1150" b="1" dirty="0">
                <a:solidFill>
                  <a:srgbClr val="17333B"/>
                </a:solidFill>
                <a:ea typeface="+mn-lt"/>
                <a:cs typeface="+mn-lt"/>
              </a:rPr>
              <a:t>team banquets will be hosted at Silver Springs</a:t>
            </a:r>
            <a:r>
              <a:rPr lang="en-US" sz="1150" dirty="0">
                <a:solidFill>
                  <a:srgbClr val="17333B"/>
                </a:solidFill>
                <a:ea typeface="+mn-lt"/>
                <a:cs typeface="+mn-lt"/>
              </a:rPr>
              <a:t>. We appreciate everyone’s patience and cooperation as we work through this exciting investment in the future of the Calgary Winter Club.</a:t>
            </a:r>
            <a:endParaRPr lang="en-US" dirty="0"/>
          </a:p>
        </p:txBody>
      </p:sp>
      <p:sp>
        <p:nvSpPr>
          <p:cNvPr id="9" name="Shape 7"/>
          <p:cNvSpPr/>
          <p:nvPr/>
        </p:nvSpPr>
        <p:spPr>
          <a:xfrm>
            <a:off x="448056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0" name="Shape 8"/>
          <p:cNvSpPr/>
          <p:nvPr/>
        </p:nvSpPr>
        <p:spPr>
          <a:xfrm>
            <a:off x="4480560" y="2148840"/>
            <a:ext cx="64008" cy="3337560"/>
          </a:xfrm>
          <a:prstGeom prst="rect">
            <a:avLst/>
          </a:prstGeom>
          <a:solidFill>
            <a:srgbClr val="F06C5B"/>
          </a:solidFill>
          <a:ln w="12700">
            <a:solidFill>
              <a:srgbClr val="F06C5B"/>
            </a:solidFill>
            <a:prstDash val="solid"/>
          </a:ln>
        </p:spPr>
        <p:txBody>
          <a:bodyPr/>
          <a:lstStyle/>
          <a:p>
            <a:endParaRPr lang="en-CA"/>
          </a:p>
        </p:txBody>
      </p:sp>
      <p:sp>
        <p:nvSpPr>
          <p:cNvPr id="11" name="Text 9"/>
          <p:cNvSpPr/>
          <p:nvPr/>
        </p:nvSpPr>
        <p:spPr>
          <a:xfrm>
            <a:off x="4709160" y="2331720"/>
            <a:ext cx="3035808" cy="274320"/>
          </a:xfrm>
          <a:prstGeom prst="rect">
            <a:avLst/>
          </a:prstGeom>
          <a:noFill/>
          <a:ln/>
        </p:spPr>
        <p:txBody>
          <a:bodyPr wrap="square" lIns="0" tIns="0" rIns="0" bIns="0" rtlCol="0" anchor="ctr">
            <a:normAutofit/>
          </a:bodyPr>
          <a:lstStyle/>
          <a:p>
            <a:r>
              <a:rPr lang="en-US" sz="1500" b="1" dirty="0">
                <a:solidFill>
                  <a:srgbClr val="072D3B"/>
                </a:solidFill>
              </a:rPr>
              <a:t>AQUATICS UPDATES</a:t>
            </a:r>
            <a:endParaRPr lang="en-US" dirty="0"/>
          </a:p>
        </p:txBody>
      </p:sp>
      <p:sp>
        <p:nvSpPr>
          <p:cNvPr id="12" name="Text 10"/>
          <p:cNvSpPr/>
          <p:nvPr/>
        </p:nvSpPr>
        <p:spPr>
          <a:xfrm>
            <a:off x="4709160" y="2743200"/>
            <a:ext cx="3017520" cy="2587752"/>
          </a:xfrm>
          <a:prstGeom prst="rect">
            <a:avLst/>
          </a:prstGeom>
          <a:noFill/>
          <a:ln/>
        </p:spPr>
        <p:txBody>
          <a:bodyPr wrap="square" lIns="0" tIns="0" rIns="0" bIns="0" rtlCol="0" anchor="t">
            <a:normAutofit lnSpcReduction="10000"/>
          </a:bodyPr>
          <a:lstStyle/>
          <a:p>
            <a:r>
              <a:rPr lang="en-US" sz="1150" dirty="0">
                <a:solidFill>
                  <a:srgbClr val="17333B"/>
                </a:solidFill>
                <a:ea typeface="+mn-lt"/>
                <a:cs typeface="+mn-lt"/>
              </a:rPr>
              <a:t>Our Aquatics facilities are also seeing several exciting improvements as part of Frame the Future. The </a:t>
            </a:r>
            <a:r>
              <a:rPr lang="en-US" sz="1150" b="1" dirty="0">
                <a:solidFill>
                  <a:srgbClr val="17333B"/>
                </a:solidFill>
                <a:ea typeface="+mn-lt"/>
                <a:cs typeface="+mn-lt"/>
              </a:rPr>
              <a:t>main pool has received a new liner</a:t>
            </a:r>
            <a:r>
              <a:rPr lang="en-US" sz="1150" dirty="0">
                <a:solidFill>
                  <a:srgbClr val="17333B"/>
                </a:solidFill>
                <a:ea typeface="+mn-lt"/>
                <a:cs typeface="+mn-lt"/>
              </a:rPr>
              <a:t>, including updated </a:t>
            </a:r>
            <a:r>
              <a:rPr lang="en-US" sz="1150" b="1" dirty="0">
                <a:solidFill>
                  <a:srgbClr val="17333B"/>
                </a:solidFill>
                <a:ea typeface="+mn-lt"/>
                <a:cs typeface="+mn-lt"/>
              </a:rPr>
              <a:t>15-metre markers on the pool bottom</a:t>
            </a:r>
            <a:r>
              <a:rPr lang="en-US" sz="1150" dirty="0">
                <a:solidFill>
                  <a:srgbClr val="17333B"/>
                </a:solidFill>
                <a:ea typeface="+mn-lt"/>
                <a:cs typeface="+mn-lt"/>
              </a:rPr>
              <a:t>, along with </a:t>
            </a:r>
            <a:r>
              <a:rPr lang="en-US" sz="1150" b="1" dirty="0">
                <a:solidFill>
                  <a:srgbClr val="17333B"/>
                </a:solidFill>
                <a:ea typeface="+mn-lt"/>
                <a:cs typeface="+mn-lt"/>
              </a:rPr>
              <a:t>new lane ropes</a:t>
            </a:r>
            <a:r>
              <a:rPr lang="en-US" sz="1150" dirty="0">
                <a:solidFill>
                  <a:srgbClr val="17333B"/>
                </a:solidFill>
                <a:ea typeface="+mn-lt"/>
                <a:cs typeface="+mn-lt"/>
              </a:rPr>
              <a:t> to enhance our training environment. The </a:t>
            </a:r>
            <a:r>
              <a:rPr lang="en-US" sz="1150" b="1" dirty="0">
                <a:solidFill>
                  <a:srgbClr val="17333B"/>
                </a:solidFill>
                <a:ea typeface="+mn-lt"/>
                <a:cs typeface="+mn-lt"/>
              </a:rPr>
              <a:t>Beach Pool</a:t>
            </a:r>
            <a:r>
              <a:rPr lang="en-US" sz="1150" dirty="0">
                <a:solidFill>
                  <a:srgbClr val="17333B"/>
                </a:solidFill>
                <a:ea typeface="+mn-lt"/>
                <a:cs typeface="+mn-lt"/>
              </a:rPr>
              <a:t> will feature a new slide and an </a:t>
            </a:r>
            <a:r>
              <a:rPr lang="en-US" sz="1150" b="1" dirty="0">
                <a:solidFill>
                  <a:srgbClr val="17333B"/>
                </a:solidFill>
                <a:ea typeface="+mn-lt"/>
                <a:cs typeface="+mn-lt"/>
              </a:rPr>
              <a:t>accessibility ramp</a:t>
            </a:r>
            <a:r>
              <a:rPr lang="en-US" sz="1150" dirty="0">
                <a:solidFill>
                  <a:srgbClr val="17333B"/>
                </a:solidFill>
                <a:ea typeface="+mn-lt"/>
                <a:cs typeface="+mn-lt"/>
              </a:rPr>
              <a:t>, while re-tiling throughout the Aquatics areas and repairs to the </a:t>
            </a:r>
            <a:r>
              <a:rPr lang="en-US" sz="1150" b="1" dirty="0">
                <a:solidFill>
                  <a:srgbClr val="17333B"/>
                </a:solidFill>
                <a:ea typeface="+mn-lt"/>
                <a:cs typeface="+mn-lt"/>
              </a:rPr>
              <a:t>hot tub</a:t>
            </a:r>
            <a:r>
              <a:rPr lang="en-US" sz="1150" dirty="0">
                <a:solidFill>
                  <a:srgbClr val="17333B"/>
                </a:solidFill>
                <a:ea typeface="+mn-lt"/>
                <a:cs typeface="+mn-lt"/>
              </a:rPr>
              <a:t> will improve both appearance and functionality. Looking ahead, </a:t>
            </a:r>
            <a:r>
              <a:rPr lang="en-US" sz="1150" b="1" dirty="0">
                <a:solidFill>
                  <a:srgbClr val="17333B"/>
                </a:solidFill>
                <a:ea typeface="+mn-lt"/>
                <a:cs typeface="+mn-lt"/>
              </a:rPr>
              <a:t>new Aquatics flags will be installed once the Calgary Winter Club’s new logo is released in early 2027</a:t>
            </a:r>
            <a:r>
              <a:rPr lang="en-US" sz="1150" dirty="0">
                <a:solidFill>
                  <a:srgbClr val="17333B"/>
                </a:solidFill>
                <a:ea typeface="+mn-lt"/>
                <a:cs typeface="+mn-lt"/>
              </a:rPr>
              <a:t>. We’re excited about these updates and the continued improvements they will bring to our swimmers and families.</a:t>
            </a:r>
            <a:endParaRPr lang="en-US" dirty="0"/>
          </a:p>
        </p:txBody>
      </p:sp>
      <p:sp>
        <p:nvSpPr>
          <p:cNvPr id="13" name="Shape 11"/>
          <p:cNvSpPr/>
          <p:nvPr/>
        </p:nvSpPr>
        <p:spPr>
          <a:xfrm>
            <a:off x="832104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4" name="Shape 12"/>
          <p:cNvSpPr/>
          <p:nvPr/>
        </p:nvSpPr>
        <p:spPr>
          <a:xfrm>
            <a:off x="8321040" y="2148840"/>
            <a:ext cx="64008" cy="3337560"/>
          </a:xfrm>
          <a:prstGeom prst="rect">
            <a:avLst/>
          </a:prstGeom>
          <a:solidFill>
            <a:srgbClr val="E9B44C"/>
          </a:solidFill>
          <a:ln w="12700">
            <a:solidFill>
              <a:srgbClr val="E9B44C"/>
            </a:solidFill>
            <a:prstDash val="solid"/>
          </a:ln>
        </p:spPr>
        <p:txBody>
          <a:bodyPr/>
          <a:lstStyle/>
          <a:p>
            <a:endParaRPr lang="en-CA"/>
          </a:p>
        </p:txBody>
      </p:sp>
      <p:sp>
        <p:nvSpPr>
          <p:cNvPr id="15" name="Text 13"/>
          <p:cNvSpPr/>
          <p:nvPr/>
        </p:nvSpPr>
        <p:spPr>
          <a:xfrm>
            <a:off x="854964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COMMUNICATION</a:t>
            </a:r>
          </a:p>
        </p:txBody>
      </p:sp>
      <p:sp>
        <p:nvSpPr>
          <p:cNvPr id="16" name="Text 14"/>
          <p:cNvSpPr/>
          <p:nvPr/>
        </p:nvSpPr>
        <p:spPr>
          <a:xfrm>
            <a:off x="8549640" y="2743200"/>
            <a:ext cx="3017520" cy="2587752"/>
          </a:xfrm>
          <a:prstGeom prst="rect">
            <a:avLst/>
          </a:prstGeom>
          <a:noFill/>
          <a:ln/>
        </p:spPr>
        <p:txBody>
          <a:bodyPr wrap="square" lIns="0" tIns="0" rIns="0" bIns="0" rtlCol="0" anchor="t">
            <a:normAutofit/>
          </a:bodyPr>
          <a:lstStyle/>
          <a:p>
            <a:r>
              <a:rPr lang="en-US" sz="1150" dirty="0">
                <a:solidFill>
                  <a:srgbClr val="17333B"/>
                </a:solidFill>
                <a:ea typeface="+mn-lt"/>
                <a:cs typeface="+mn-lt"/>
              </a:rPr>
              <a:t>For all </a:t>
            </a:r>
            <a:r>
              <a:rPr lang="en-US" sz="1150" b="1" dirty="0">
                <a:solidFill>
                  <a:srgbClr val="17333B"/>
                </a:solidFill>
                <a:ea typeface="+mn-lt"/>
                <a:cs typeface="+mn-lt"/>
              </a:rPr>
              <a:t>Sea Lions-related questions, concerns, or communication, families should come directly to Robyn, Head Coach</a:t>
            </a:r>
            <a:r>
              <a:rPr lang="en-US" sz="1150" dirty="0">
                <a:solidFill>
                  <a:srgbClr val="17333B"/>
                </a:solidFill>
                <a:ea typeface="+mn-lt"/>
                <a:cs typeface="+mn-lt"/>
              </a:rPr>
              <a:t>. If additional support or input from DJ or James is needed, Robyn will connect with them and ensure the appropriate people are involved. For overall Aquatics-related matters, please contact DJ, and for overall Athletics &amp; Recreation-related matters, please contact James. This communication structure will help ensure questions are directed to the right person and that information is communicated clearly and consistently to our families.</a:t>
            </a:r>
            <a:endParaRPr lang="en-US"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ma14="http://schemas.microsoft.com/office/mac/drawingml/2011/main" xmlns="" val="0"/>
            </a:ext>
          </a:extLst>
        </p:spPr>
        <p:txBody>
          <a:bodyPr lIns="0" tIns="0" rIns="0" bIns="0"/>
          <a:lstStyle>
            <a:lvl1pPr>
              <a:defRPr sz="750">
                <a:solidFill>
                  <a:srgbClr val="64848C"/>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OUR CLUB</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A proud swimming tradition</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Competitive development, community and learning at the Calgary Winter Club.</a:t>
            </a:r>
            <a:endParaRPr lang="en-US" sz="1250" dirty="0"/>
          </a:p>
        </p:txBody>
      </p:sp>
      <p:sp>
        <p:nvSpPr>
          <p:cNvPr id="5" name="Shape 3"/>
          <p:cNvSpPr/>
          <p:nvPr/>
        </p:nvSpPr>
        <p:spPr>
          <a:xfrm>
            <a:off x="685800" y="2057400"/>
            <a:ext cx="3291840" cy="3474720"/>
          </a:xfrm>
          <a:prstGeom prst="roundRect">
            <a:avLst/>
          </a:prstGeom>
          <a:solidFill>
            <a:srgbClr val="072D3B"/>
          </a:solidFill>
          <a:ln w="12700">
            <a:solidFill>
              <a:srgbClr val="072D3B"/>
            </a:solidFill>
            <a:prstDash val="solid"/>
          </a:ln>
          <a:effectLst/>
        </p:spPr>
        <p:txBody>
          <a:bodyPr/>
          <a:lstStyle/>
          <a:p>
            <a:endParaRPr lang="en-CA"/>
          </a:p>
        </p:txBody>
      </p:sp>
      <p:sp>
        <p:nvSpPr>
          <p:cNvPr id="6" name="Text 4"/>
          <p:cNvSpPr/>
          <p:nvPr/>
        </p:nvSpPr>
        <p:spPr>
          <a:xfrm>
            <a:off x="987552" y="2514600"/>
            <a:ext cx="1188720" cy="274320"/>
          </a:xfrm>
          <a:prstGeom prst="rect">
            <a:avLst/>
          </a:prstGeom>
          <a:noFill/>
          <a:ln/>
        </p:spPr>
        <p:txBody>
          <a:bodyPr wrap="square" lIns="0" tIns="0" rIns="0" bIns="0" rtlCol="0" anchor="ctr"/>
          <a:lstStyle/>
          <a:p>
            <a:pPr marL="0" indent="0">
              <a:buNone/>
            </a:pPr>
            <a:r>
              <a:rPr lang="en-US" sz="1300" b="1" kern="0" spc="200" dirty="0">
                <a:solidFill>
                  <a:srgbClr val="65D1D0"/>
                </a:solidFill>
              </a:rPr>
              <a:t>SINCE</a:t>
            </a:r>
            <a:endParaRPr lang="en-US" sz="1300" dirty="0"/>
          </a:p>
        </p:txBody>
      </p:sp>
      <p:sp>
        <p:nvSpPr>
          <p:cNvPr id="7" name="Text 5"/>
          <p:cNvSpPr/>
          <p:nvPr/>
        </p:nvSpPr>
        <p:spPr>
          <a:xfrm>
            <a:off x="932688" y="2907792"/>
            <a:ext cx="2651760" cy="731520"/>
          </a:xfrm>
          <a:prstGeom prst="rect">
            <a:avLst/>
          </a:prstGeom>
          <a:noFill/>
          <a:ln/>
        </p:spPr>
        <p:txBody>
          <a:bodyPr wrap="square" lIns="0" tIns="0" rIns="0" bIns="0" rtlCol="0" anchor="ctr"/>
          <a:lstStyle/>
          <a:p>
            <a:pPr marL="0" indent="0">
              <a:buNone/>
            </a:pPr>
            <a:r>
              <a:rPr lang="en-US" sz="4800" b="1" dirty="0">
                <a:solidFill>
                  <a:srgbClr val="FFFFFF"/>
                </a:solidFill>
              </a:rPr>
              <a:t>1961</a:t>
            </a:r>
            <a:endParaRPr lang="en-US" sz="4800" dirty="0"/>
          </a:p>
        </p:txBody>
      </p:sp>
      <p:sp>
        <p:nvSpPr>
          <p:cNvPr id="8" name="Text 6"/>
          <p:cNvSpPr/>
          <p:nvPr/>
        </p:nvSpPr>
        <p:spPr>
          <a:xfrm>
            <a:off x="987552" y="3977640"/>
            <a:ext cx="2514600" cy="960120"/>
          </a:xfrm>
          <a:prstGeom prst="rect">
            <a:avLst/>
          </a:prstGeom>
          <a:noFill/>
          <a:ln/>
        </p:spPr>
        <p:txBody>
          <a:bodyPr wrap="square" lIns="0" tIns="0" rIns="0" bIns="0" rtlCol="0" anchor="ctr">
            <a:normAutofit lnSpcReduction="10000"/>
          </a:bodyPr>
          <a:lstStyle/>
          <a:p>
            <a:pPr marL="0" indent="0">
              <a:buNone/>
            </a:pPr>
            <a:r>
              <a:rPr lang="en-US" sz="1600" b="1" dirty="0">
                <a:solidFill>
                  <a:srgbClr val="FFFFFF"/>
                </a:solidFill>
              </a:rPr>
              <a:t>Swimmers grow through disciplined training, competition and team connection.</a:t>
            </a:r>
            <a:endParaRPr lang="en-US" sz="1600" dirty="0"/>
          </a:p>
        </p:txBody>
      </p:sp>
      <p:sp>
        <p:nvSpPr>
          <p:cNvPr id="9" name="Shape 7"/>
          <p:cNvSpPr/>
          <p:nvPr/>
        </p:nvSpPr>
        <p:spPr>
          <a:xfrm>
            <a:off x="4343400" y="2212848"/>
            <a:ext cx="3246120" cy="3337560"/>
          </a:xfrm>
          <a:prstGeom prst="roundRect">
            <a:avLst>
              <a:gd name="adj" fmla="val 1690"/>
            </a:avLst>
          </a:prstGeom>
          <a:solidFill>
            <a:srgbClr val="FFFFFF"/>
          </a:solidFill>
          <a:ln w="12700">
            <a:solidFill>
              <a:srgbClr val="CBE5E7"/>
            </a:solidFill>
            <a:prstDash val="solid"/>
          </a:ln>
          <a:effectLst/>
        </p:spPr>
        <p:txBody>
          <a:bodyPr/>
          <a:lstStyle/>
          <a:p>
            <a:endParaRPr lang="en-CA"/>
          </a:p>
        </p:txBody>
      </p:sp>
      <p:sp>
        <p:nvSpPr>
          <p:cNvPr id="10" name="Shape 8"/>
          <p:cNvSpPr/>
          <p:nvPr/>
        </p:nvSpPr>
        <p:spPr>
          <a:xfrm>
            <a:off x="4343400" y="2212848"/>
            <a:ext cx="64008" cy="3337560"/>
          </a:xfrm>
          <a:prstGeom prst="rect">
            <a:avLst/>
          </a:prstGeom>
          <a:solidFill>
            <a:srgbClr val="119DA4"/>
          </a:solidFill>
          <a:ln w="12700">
            <a:solidFill>
              <a:srgbClr val="119DA4"/>
            </a:solidFill>
            <a:prstDash val="solid"/>
          </a:ln>
        </p:spPr>
        <p:txBody>
          <a:bodyPr/>
          <a:lstStyle/>
          <a:p>
            <a:endParaRPr lang="en-CA"/>
          </a:p>
        </p:txBody>
      </p:sp>
      <p:sp>
        <p:nvSpPr>
          <p:cNvPr id="11" name="Text 9"/>
          <p:cNvSpPr/>
          <p:nvPr/>
        </p:nvSpPr>
        <p:spPr>
          <a:xfrm>
            <a:off x="4572000" y="2395728"/>
            <a:ext cx="285292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DEVELOP</a:t>
            </a:r>
            <a:endParaRPr lang="en-US" sz="1500" dirty="0"/>
          </a:p>
        </p:txBody>
      </p:sp>
      <p:sp>
        <p:nvSpPr>
          <p:cNvPr id="12" name="Text 10"/>
          <p:cNvSpPr/>
          <p:nvPr/>
        </p:nvSpPr>
        <p:spPr>
          <a:xfrm>
            <a:off x="4572000" y="2807208"/>
            <a:ext cx="2834640" cy="2587752"/>
          </a:xfrm>
          <a:prstGeom prst="rect">
            <a:avLst/>
          </a:prstGeom>
          <a:noFill/>
          <a:ln/>
        </p:spPr>
        <p:txBody>
          <a:bodyPr wrap="square" lIns="0" tIns="0" rIns="0" bIns="0" rtlCol="0" anchor="t">
            <a:normAutofit/>
          </a:bodyPr>
          <a:lstStyle/>
          <a:p>
            <a:pPr marL="0" indent="0">
              <a:buNone/>
            </a:pPr>
            <a:r>
              <a:rPr lang="en-US" sz="1150" dirty="0">
                <a:solidFill>
                  <a:srgbClr val="17333B"/>
                </a:solidFill>
              </a:rPr>
              <a:t>Technique, fitness and confidence</a:t>
            </a:r>
            <a:endParaRPr lang="en-US" sz="1150" dirty="0"/>
          </a:p>
        </p:txBody>
      </p:sp>
      <p:sp>
        <p:nvSpPr>
          <p:cNvPr id="13" name="Shape 11"/>
          <p:cNvSpPr/>
          <p:nvPr/>
        </p:nvSpPr>
        <p:spPr>
          <a:xfrm>
            <a:off x="7909560" y="2212848"/>
            <a:ext cx="3246120" cy="3337560"/>
          </a:xfrm>
          <a:prstGeom prst="roundRect">
            <a:avLst>
              <a:gd name="adj" fmla="val 1690"/>
            </a:avLst>
          </a:prstGeom>
          <a:solidFill>
            <a:srgbClr val="FFFFFF"/>
          </a:solidFill>
          <a:ln w="12700">
            <a:solidFill>
              <a:srgbClr val="CBE5E7"/>
            </a:solidFill>
            <a:prstDash val="solid"/>
          </a:ln>
          <a:effectLst/>
        </p:spPr>
        <p:txBody>
          <a:bodyPr/>
          <a:lstStyle/>
          <a:p>
            <a:endParaRPr lang="en-CA"/>
          </a:p>
        </p:txBody>
      </p:sp>
      <p:sp>
        <p:nvSpPr>
          <p:cNvPr id="14" name="Shape 12"/>
          <p:cNvSpPr/>
          <p:nvPr/>
        </p:nvSpPr>
        <p:spPr>
          <a:xfrm>
            <a:off x="7909560" y="2212848"/>
            <a:ext cx="64008" cy="3337560"/>
          </a:xfrm>
          <a:prstGeom prst="rect">
            <a:avLst/>
          </a:prstGeom>
          <a:solidFill>
            <a:srgbClr val="F06C5B"/>
          </a:solidFill>
          <a:ln w="12700">
            <a:solidFill>
              <a:srgbClr val="F06C5B"/>
            </a:solidFill>
            <a:prstDash val="solid"/>
          </a:ln>
        </p:spPr>
        <p:txBody>
          <a:bodyPr/>
          <a:lstStyle/>
          <a:p>
            <a:endParaRPr lang="en-CA"/>
          </a:p>
        </p:txBody>
      </p:sp>
      <p:sp>
        <p:nvSpPr>
          <p:cNvPr id="15" name="Text 13"/>
          <p:cNvSpPr/>
          <p:nvPr/>
        </p:nvSpPr>
        <p:spPr>
          <a:xfrm>
            <a:off x="8138160" y="2395728"/>
            <a:ext cx="285292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COMPETE</a:t>
            </a:r>
            <a:endParaRPr lang="en-US" sz="1500" dirty="0"/>
          </a:p>
        </p:txBody>
      </p:sp>
      <p:sp>
        <p:nvSpPr>
          <p:cNvPr id="16" name="Text 14"/>
          <p:cNvSpPr/>
          <p:nvPr/>
        </p:nvSpPr>
        <p:spPr>
          <a:xfrm>
            <a:off x="8138160" y="2807208"/>
            <a:ext cx="2834640" cy="2587752"/>
          </a:xfrm>
          <a:prstGeom prst="rect">
            <a:avLst/>
          </a:prstGeom>
          <a:noFill/>
          <a:ln/>
        </p:spPr>
        <p:txBody>
          <a:bodyPr wrap="square" lIns="0" tIns="0" rIns="0" bIns="0" rtlCol="0" anchor="t">
            <a:normAutofit/>
          </a:bodyPr>
          <a:lstStyle/>
          <a:p>
            <a:pPr marL="0" indent="0">
              <a:buNone/>
            </a:pPr>
            <a:r>
              <a:rPr lang="en-US" sz="1150" dirty="0">
                <a:solidFill>
                  <a:srgbClr val="17333B"/>
                </a:solidFill>
              </a:rPr>
              <a:t>Local, provincial and travel opportunities</a:t>
            </a:r>
            <a:endParaRPr lang="en-US" sz="115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6</a:t>
            </a:fld>
            <a:endParaRPr lang="en-US"/>
          </a:p>
        </p:txBody>
      </p:sp>
      <p:pic>
        <p:nvPicPr>
          <p:cNvPr id="18" name="Picture 17" descr="Sea Lion Apparel - Heritage Village Sea Lions">
            <a:extLst>
              <a:ext uri="{FF2B5EF4-FFF2-40B4-BE49-F238E27FC236}">
                <a16:creationId xmlns:a16="http://schemas.microsoft.com/office/drawing/2014/main" id="{35407C67-887B-D64E-C406-2ADBE4FED6C7}"/>
              </a:ext>
            </a:extLst>
          </p:cNvPr>
          <p:cNvPicPr>
            <a:picLocks noChangeAspect="1"/>
          </p:cNvPicPr>
          <p:nvPr/>
        </p:nvPicPr>
        <p:blipFill>
          <a:blip r:embed="rId3"/>
          <a:stretch>
            <a:fillRect/>
          </a:stretch>
        </p:blipFill>
        <p:spPr>
          <a:xfrm>
            <a:off x="7818842" y="320880"/>
            <a:ext cx="1770327" cy="17593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SOCIAL COORDINATOR</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Planned social events</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Team connection happens beyond the lane lines. Dates and details will be posted as plans are finalized.</a:t>
            </a:r>
            <a:endParaRPr lang="en-US" sz="1250" dirty="0"/>
          </a:p>
        </p:txBody>
      </p:sp>
      <p:sp>
        <p:nvSpPr>
          <p:cNvPr id="5" name="Shape 3"/>
          <p:cNvSpPr/>
          <p:nvPr/>
        </p:nvSpPr>
        <p:spPr>
          <a:xfrm>
            <a:off x="685800" y="2148840"/>
            <a:ext cx="3383280" cy="1234440"/>
          </a:xfrm>
          <a:prstGeom prst="roundRect">
            <a:avLst/>
          </a:prstGeom>
          <a:solidFill>
            <a:srgbClr val="EAF7F8"/>
          </a:solidFill>
          <a:ln w="12700">
            <a:solidFill>
              <a:srgbClr val="CBE5E7"/>
            </a:solidFill>
            <a:prstDash val="solid"/>
          </a:ln>
          <a:effectLst/>
        </p:spPr>
        <p:txBody>
          <a:bodyPr/>
          <a:lstStyle/>
          <a:p>
            <a:endParaRPr lang="en-CA"/>
          </a:p>
        </p:txBody>
      </p:sp>
      <p:sp>
        <p:nvSpPr>
          <p:cNvPr id="6" name="Text 4"/>
          <p:cNvSpPr/>
          <p:nvPr/>
        </p:nvSpPr>
        <p:spPr>
          <a:xfrm>
            <a:off x="886968" y="2350008"/>
            <a:ext cx="731520" cy="219456"/>
          </a:xfrm>
          <a:prstGeom prst="rect">
            <a:avLst/>
          </a:prstGeom>
          <a:noFill/>
          <a:ln/>
        </p:spPr>
        <p:txBody>
          <a:bodyPr wrap="square" lIns="0" tIns="0" rIns="0" bIns="0" rtlCol="0" anchor="ctr"/>
          <a:lstStyle/>
          <a:p>
            <a:pPr marL="0" indent="0">
              <a:buNone/>
            </a:pPr>
            <a:r>
              <a:rPr lang="en-US" sz="1000" b="1" kern="0" spc="110" dirty="0">
                <a:solidFill>
                  <a:srgbClr val="119DA4"/>
                </a:solidFill>
              </a:rPr>
              <a:t>OCT</a:t>
            </a:r>
            <a:endParaRPr lang="en-US" sz="1000" dirty="0"/>
          </a:p>
        </p:txBody>
      </p:sp>
      <p:sp>
        <p:nvSpPr>
          <p:cNvPr id="7" name="Text 5"/>
          <p:cNvSpPr/>
          <p:nvPr/>
        </p:nvSpPr>
        <p:spPr>
          <a:xfrm>
            <a:off x="886968" y="2715768"/>
            <a:ext cx="2834640" cy="320040"/>
          </a:xfrm>
          <a:prstGeom prst="rect">
            <a:avLst/>
          </a:prstGeom>
          <a:noFill/>
          <a:ln/>
        </p:spPr>
        <p:txBody>
          <a:bodyPr wrap="square" lIns="0" tIns="0" rIns="0" bIns="0" rtlCol="0" anchor="ctr">
            <a:normAutofit/>
          </a:bodyPr>
          <a:lstStyle/>
          <a:p>
            <a:pPr marL="0" indent="0">
              <a:buNone/>
            </a:pPr>
            <a:r>
              <a:rPr lang="en-US" sz="1700" b="1" dirty="0">
                <a:solidFill>
                  <a:srgbClr val="072D3B"/>
                </a:solidFill>
              </a:rPr>
              <a:t>Halloween Movie</a:t>
            </a:r>
            <a:endParaRPr lang="en-US" sz="1700" dirty="0"/>
          </a:p>
        </p:txBody>
      </p:sp>
      <p:sp>
        <p:nvSpPr>
          <p:cNvPr id="8" name="Shape 6"/>
          <p:cNvSpPr/>
          <p:nvPr/>
        </p:nvSpPr>
        <p:spPr>
          <a:xfrm>
            <a:off x="4507992" y="2148840"/>
            <a:ext cx="3383280" cy="1234440"/>
          </a:xfrm>
          <a:prstGeom prst="roundRect">
            <a:avLst/>
          </a:prstGeom>
          <a:solidFill>
            <a:srgbClr val="FFFFFF"/>
          </a:solidFill>
          <a:ln w="12700">
            <a:solidFill>
              <a:srgbClr val="CBE5E7"/>
            </a:solidFill>
            <a:prstDash val="solid"/>
          </a:ln>
          <a:effectLst/>
        </p:spPr>
        <p:txBody>
          <a:bodyPr/>
          <a:lstStyle/>
          <a:p>
            <a:endParaRPr lang="en-CA"/>
          </a:p>
        </p:txBody>
      </p:sp>
      <p:sp>
        <p:nvSpPr>
          <p:cNvPr id="9" name="Text 7"/>
          <p:cNvSpPr/>
          <p:nvPr/>
        </p:nvSpPr>
        <p:spPr>
          <a:xfrm>
            <a:off x="4709160" y="2350008"/>
            <a:ext cx="731520" cy="219456"/>
          </a:xfrm>
          <a:prstGeom prst="rect">
            <a:avLst/>
          </a:prstGeom>
          <a:noFill/>
          <a:ln/>
        </p:spPr>
        <p:txBody>
          <a:bodyPr wrap="square" lIns="0" tIns="0" rIns="0" bIns="0" rtlCol="0" anchor="ctr"/>
          <a:lstStyle/>
          <a:p>
            <a:pPr marL="0" indent="0">
              <a:buNone/>
            </a:pPr>
            <a:r>
              <a:rPr lang="en-US" sz="1000" b="1" kern="0" spc="110" dirty="0">
                <a:solidFill>
                  <a:srgbClr val="119DA4"/>
                </a:solidFill>
              </a:rPr>
              <a:t>DEC</a:t>
            </a:r>
            <a:endParaRPr lang="en-US" sz="1000" dirty="0"/>
          </a:p>
        </p:txBody>
      </p:sp>
      <p:sp>
        <p:nvSpPr>
          <p:cNvPr id="10" name="Text 8"/>
          <p:cNvSpPr/>
          <p:nvPr/>
        </p:nvSpPr>
        <p:spPr>
          <a:xfrm>
            <a:off x="4709160" y="2715768"/>
            <a:ext cx="2834640" cy="320040"/>
          </a:xfrm>
          <a:prstGeom prst="rect">
            <a:avLst/>
          </a:prstGeom>
          <a:noFill/>
          <a:ln/>
        </p:spPr>
        <p:txBody>
          <a:bodyPr wrap="square" lIns="0" tIns="0" rIns="0" bIns="0" rtlCol="0" anchor="ctr">
            <a:normAutofit/>
          </a:bodyPr>
          <a:lstStyle/>
          <a:p>
            <a:pPr marL="0" indent="0">
              <a:buNone/>
            </a:pPr>
            <a:r>
              <a:rPr lang="en-US" sz="1700" b="1" dirty="0">
                <a:solidFill>
                  <a:srgbClr val="072D3B"/>
                </a:solidFill>
              </a:rPr>
              <a:t>Christmas Party</a:t>
            </a:r>
            <a:endParaRPr lang="en-US" sz="1700" dirty="0"/>
          </a:p>
        </p:txBody>
      </p:sp>
      <p:sp>
        <p:nvSpPr>
          <p:cNvPr id="11" name="Shape 9"/>
          <p:cNvSpPr/>
          <p:nvPr/>
        </p:nvSpPr>
        <p:spPr>
          <a:xfrm>
            <a:off x="8330184" y="2148840"/>
            <a:ext cx="3383280" cy="1234440"/>
          </a:xfrm>
          <a:prstGeom prst="roundRect">
            <a:avLst/>
          </a:prstGeom>
          <a:solidFill>
            <a:srgbClr val="EAF7F8"/>
          </a:solidFill>
          <a:ln w="12700">
            <a:solidFill>
              <a:srgbClr val="CBE5E7"/>
            </a:solidFill>
            <a:prstDash val="solid"/>
          </a:ln>
          <a:effectLst/>
        </p:spPr>
        <p:txBody>
          <a:bodyPr/>
          <a:lstStyle/>
          <a:p>
            <a:endParaRPr lang="en-CA"/>
          </a:p>
        </p:txBody>
      </p:sp>
      <p:sp>
        <p:nvSpPr>
          <p:cNvPr id="12" name="Text 10"/>
          <p:cNvSpPr/>
          <p:nvPr/>
        </p:nvSpPr>
        <p:spPr>
          <a:xfrm>
            <a:off x="8531352" y="2350008"/>
            <a:ext cx="731520" cy="219456"/>
          </a:xfrm>
          <a:prstGeom prst="rect">
            <a:avLst/>
          </a:prstGeom>
          <a:noFill/>
          <a:ln/>
        </p:spPr>
        <p:txBody>
          <a:bodyPr wrap="square" lIns="0" tIns="0" rIns="0" bIns="0" rtlCol="0" anchor="ctr"/>
          <a:lstStyle/>
          <a:p>
            <a:pPr marL="0" indent="0">
              <a:buNone/>
            </a:pPr>
            <a:r>
              <a:rPr lang="en-US" sz="1000" b="1" kern="0" spc="110" dirty="0">
                <a:solidFill>
                  <a:srgbClr val="119DA4"/>
                </a:solidFill>
              </a:rPr>
              <a:t>SPR</a:t>
            </a:r>
            <a:endParaRPr lang="en-US" sz="1000" dirty="0"/>
          </a:p>
        </p:txBody>
      </p:sp>
      <p:sp>
        <p:nvSpPr>
          <p:cNvPr id="13" name="Text 11"/>
          <p:cNvSpPr/>
          <p:nvPr/>
        </p:nvSpPr>
        <p:spPr>
          <a:xfrm>
            <a:off x="8531352" y="2715768"/>
            <a:ext cx="2834640" cy="320040"/>
          </a:xfrm>
          <a:prstGeom prst="rect">
            <a:avLst/>
          </a:prstGeom>
          <a:noFill/>
          <a:ln/>
        </p:spPr>
        <p:txBody>
          <a:bodyPr wrap="square" lIns="0" tIns="0" rIns="0" bIns="0" rtlCol="0" anchor="ctr">
            <a:normAutofit/>
          </a:bodyPr>
          <a:lstStyle/>
          <a:p>
            <a:pPr marL="0" indent="0">
              <a:buNone/>
            </a:pPr>
            <a:r>
              <a:rPr lang="en-US" sz="1700" b="1" dirty="0">
                <a:solidFill>
                  <a:srgbClr val="072D3B"/>
                </a:solidFill>
              </a:rPr>
              <a:t>Spring Movie</a:t>
            </a:r>
            <a:endParaRPr lang="en-US" sz="1700" dirty="0"/>
          </a:p>
        </p:txBody>
      </p:sp>
      <p:sp>
        <p:nvSpPr>
          <p:cNvPr id="14" name="Shape 12"/>
          <p:cNvSpPr/>
          <p:nvPr/>
        </p:nvSpPr>
        <p:spPr>
          <a:xfrm>
            <a:off x="685800" y="3749040"/>
            <a:ext cx="3383280" cy="1234440"/>
          </a:xfrm>
          <a:prstGeom prst="roundRect">
            <a:avLst/>
          </a:prstGeom>
          <a:solidFill>
            <a:srgbClr val="FFFFFF"/>
          </a:solidFill>
          <a:ln w="12700">
            <a:solidFill>
              <a:srgbClr val="CBE5E7"/>
            </a:solidFill>
            <a:prstDash val="solid"/>
          </a:ln>
          <a:effectLst/>
        </p:spPr>
        <p:txBody>
          <a:bodyPr/>
          <a:lstStyle/>
          <a:p>
            <a:endParaRPr lang="en-CA"/>
          </a:p>
        </p:txBody>
      </p:sp>
      <p:sp>
        <p:nvSpPr>
          <p:cNvPr id="15" name="Text 13"/>
          <p:cNvSpPr/>
          <p:nvPr/>
        </p:nvSpPr>
        <p:spPr>
          <a:xfrm>
            <a:off x="886968" y="3950208"/>
            <a:ext cx="731520" cy="219456"/>
          </a:xfrm>
          <a:prstGeom prst="rect">
            <a:avLst/>
          </a:prstGeom>
          <a:noFill/>
          <a:ln/>
        </p:spPr>
        <p:txBody>
          <a:bodyPr wrap="square" lIns="0" tIns="0" rIns="0" bIns="0" rtlCol="0" anchor="ctr"/>
          <a:lstStyle/>
          <a:p>
            <a:pPr marL="0" indent="0">
              <a:buNone/>
            </a:pPr>
            <a:r>
              <a:rPr lang="en-US" sz="1000" b="1" kern="0" spc="110" dirty="0">
                <a:solidFill>
                  <a:srgbClr val="119DA4"/>
                </a:solidFill>
              </a:rPr>
              <a:t>APR</a:t>
            </a:r>
            <a:endParaRPr lang="en-US" sz="1000" dirty="0"/>
          </a:p>
        </p:txBody>
      </p:sp>
      <p:sp>
        <p:nvSpPr>
          <p:cNvPr id="16" name="Text 14"/>
          <p:cNvSpPr/>
          <p:nvPr/>
        </p:nvSpPr>
        <p:spPr>
          <a:xfrm>
            <a:off x="886968" y="4315968"/>
            <a:ext cx="2834640" cy="320040"/>
          </a:xfrm>
          <a:prstGeom prst="rect">
            <a:avLst/>
          </a:prstGeom>
          <a:noFill/>
          <a:ln/>
        </p:spPr>
        <p:txBody>
          <a:bodyPr wrap="square" lIns="0" tIns="0" rIns="0" bIns="0" rtlCol="0" anchor="ctr">
            <a:normAutofit/>
          </a:bodyPr>
          <a:lstStyle/>
          <a:p>
            <a:pPr marL="0" indent="0">
              <a:buNone/>
            </a:pPr>
            <a:r>
              <a:rPr lang="en-US" sz="1700" b="1" dirty="0">
                <a:solidFill>
                  <a:srgbClr val="072D3B"/>
                </a:solidFill>
              </a:rPr>
              <a:t>Fernie Lunch</a:t>
            </a:r>
            <a:endParaRPr lang="en-US" sz="1700" dirty="0"/>
          </a:p>
        </p:txBody>
      </p:sp>
      <p:sp>
        <p:nvSpPr>
          <p:cNvPr id="17" name="Shape 15"/>
          <p:cNvSpPr/>
          <p:nvPr/>
        </p:nvSpPr>
        <p:spPr>
          <a:xfrm>
            <a:off x="4507992" y="3749040"/>
            <a:ext cx="3383280" cy="1234440"/>
          </a:xfrm>
          <a:prstGeom prst="roundRect">
            <a:avLst/>
          </a:prstGeom>
          <a:solidFill>
            <a:srgbClr val="EAF7F8"/>
          </a:solidFill>
          <a:ln w="12700">
            <a:solidFill>
              <a:srgbClr val="CBE5E7"/>
            </a:solidFill>
            <a:prstDash val="solid"/>
          </a:ln>
          <a:effectLst/>
        </p:spPr>
        <p:txBody>
          <a:bodyPr/>
          <a:lstStyle/>
          <a:p>
            <a:endParaRPr lang="en-CA"/>
          </a:p>
        </p:txBody>
      </p:sp>
      <p:sp>
        <p:nvSpPr>
          <p:cNvPr id="18" name="Text 16"/>
          <p:cNvSpPr/>
          <p:nvPr/>
        </p:nvSpPr>
        <p:spPr>
          <a:xfrm>
            <a:off x="4709160" y="3950208"/>
            <a:ext cx="731520" cy="219456"/>
          </a:xfrm>
          <a:prstGeom prst="rect">
            <a:avLst/>
          </a:prstGeom>
          <a:noFill/>
          <a:ln/>
        </p:spPr>
        <p:txBody>
          <a:bodyPr wrap="square" lIns="0" tIns="0" rIns="0" bIns="0" rtlCol="0" anchor="ctr"/>
          <a:lstStyle/>
          <a:p>
            <a:pPr marL="0" indent="0">
              <a:buNone/>
            </a:pPr>
            <a:r>
              <a:rPr lang="en-US" sz="1000" b="1" kern="0" spc="110" dirty="0">
                <a:solidFill>
                  <a:srgbClr val="119DA4"/>
                </a:solidFill>
              </a:rPr>
              <a:t>SEASON</a:t>
            </a:r>
            <a:endParaRPr lang="en-US" sz="1000" dirty="0"/>
          </a:p>
        </p:txBody>
      </p:sp>
      <p:sp>
        <p:nvSpPr>
          <p:cNvPr id="19" name="Text 17"/>
          <p:cNvSpPr/>
          <p:nvPr/>
        </p:nvSpPr>
        <p:spPr>
          <a:xfrm>
            <a:off x="4709160" y="4315968"/>
            <a:ext cx="2834640" cy="320040"/>
          </a:xfrm>
          <a:prstGeom prst="rect">
            <a:avLst/>
          </a:prstGeom>
          <a:noFill/>
          <a:ln/>
        </p:spPr>
        <p:txBody>
          <a:bodyPr wrap="square" lIns="0" tIns="0" rIns="0" bIns="0" rtlCol="0" anchor="ctr">
            <a:normAutofit/>
          </a:bodyPr>
          <a:lstStyle/>
          <a:p>
            <a:pPr marL="0" indent="0">
              <a:buNone/>
            </a:pPr>
            <a:r>
              <a:rPr lang="en-US" sz="1700" b="1" dirty="0">
                <a:solidFill>
                  <a:srgbClr val="072D3B"/>
                </a:solidFill>
              </a:rPr>
              <a:t>Swim-a-thon</a:t>
            </a:r>
            <a:endParaRPr lang="en-US" sz="1700" dirty="0"/>
          </a:p>
        </p:txBody>
      </p:sp>
      <p:sp>
        <p:nvSpPr>
          <p:cNvPr id="20" name="Shape 18"/>
          <p:cNvSpPr/>
          <p:nvPr/>
        </p:nvSpPr>
        <p:spPr>
          <a:xfrm>
            <a:off x="8330184" y="3749040"/>
            <a:ext cx="3383280" cy="1234440"/>
          </a:xfrm>
          <a:prstGeom prst="roundRect">
            <a:avLst/>
          </a:prstGeom>
          <a:solidFill>
            <a:srgbClr val="FFFFFF"/>
          </a:solidFill>
          <a:ln w="12700">
            <a:solidFill>
              <a:srgbClr val="CBE5E7"/>
            </a:solidFill>
            <a:prstDash val="solid"/>
          </a:ln>
          <a:effectLst/>
        </p:spPr>
        <p:txBody>
          <a:bodyPr/>
          <a:lstStyle/>
          <a:p>
            <a:endParaRPr lang="en-CA"/>
          </a:p>
        </p:txBody>
      </p:sp>
      <p:sp>
        <p:nvSpPr>
          <p:cNvPr id="21" name="Text 19"/>
          <p:cNvSpPr/>
          <p:nvPr/>
        </p:nvSpPr>
        <p:spPr>
          <a:xfrm>
            <a:off x="8531352" y="3950208"/>
            <a:ext cx="731520" cy="219456"/>
          </a:xfrm>
          <a:prstGeom prst="rect">
            <a:avLst/>
          </a:prstGeom>
          <a:noFill/>
          <a:ln/>
        </p:spPr>
        <p:txBody>
          <a:bodyPr wrap="square" lIns="0" tIns="0" rIns="0" bIns="0" rtlCol="0" anchor="ctr"/>
          <a:lstStyle/>
          <a:p>
            <a:pPr marL="0" indent="0">
              <a:buNone/>
            </a:pPr>
            <a:r>
              <a:rPr lang="en-US" sz="1000" b="1" kern="0" spc="110" dirty="0">
                <a:solidFill>
                  <a:srgbClr val="F06C5B"/>
                </a:solidFill>
              </a:rPr>
              <a:t>JUN</a:t>
            </a:r>
            <a:endParaRPr lang="en-US" sz="1000" dirty="0"/>
          </a:p>
        </p:txBody>
      </p:sp>
      <p:sp>
        <p:nvSpPr>
          <p:cNvPr id="22" name="Text 20"/>
          <p:cNvSpPr/>
          <p:nvPr/>
        </p:nvSpPr>
        <p:spPr>
          <a:xfrm>
            <a:off x="8531352" y="4315968"/>
            <a:ext cx="2834640" cy="320040"/>
          </a:xfrm>
          <a:prstGeom prst="rect">
            <a:avLst/>
          </a:prstGeom>
          <a:noFill/>
          <a:ln/>
        </p:spPr>
        <p:txBody>
          <a:bodyPr wrap="square" lIns="0" tIns="0" rIns="0" bIns="0" rtlCol="0" anchor="ctr">
            <a:normAutofit/>
          </a:bodyPr>
          <a:lstStyle/>
          <a:p>
            <a:pPr marL="0" indent="0">
              <a:buNone/>
            </a:pPr>
            <a:r>
              <a:rPr lang="en-US" sz="1700" b="1" dirty="0">
                <a:solidFill>
                  <a:srgbClr val="072D3B"/>
                </a:solidFill>
              </a:rPr>
              <a:t>End-of-Year Party</a:t>
            </a:r>
            <a:endParaRPr lang="en-US" sz="170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OPERATIONS COMMITTEE</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Volunteer requirements</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Every family completes 4 credits during the season, regardless of the number of swimmers.</a:t>
            </a:r>
            <a:endParaRPr lang="en-US" sz="1250" dirty="0"/>
          </a:p>
        </p:txBody>
      </p:sp>
      <p:sp>
        <p:nvSpPr>
          <p:cNvPr id="5" name="Shape 3"/>
          <p:cNvSpPr/>
          <p:nvPr/>
        </p:nvSpPr>
        <p:spPr>
          <a:xfrm>
            <a:off x="64008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6" name="Shape 4"/>
          <p:cNvSpPr/>
          <p:nvPr/>
        </p:nvSpPr>
        <p:spPr>
          <a:xfrm>
            <a:off x="640080" y="2148840"/>
            <a:ext cx="64008" cy="3337560"/>
          </a:xfrm>
          <a:prstGeom prst="rect">
            <a:avLst/>
          </a:prstGeom>
          <a:solidFill>
            <a:srgbClr val="119DA4"/>
          </a:solidFill>
          <a:ln w="12700">
            <a:solidFill>
              <a:srgbClr val="119DA4"/>
            </a:solidFill>
            <a:prstDash val="solid"/>
          </a:ln>
        </p:spPr>
        <p:txBody>
          <a:bodyPr/>
          <a:lstStyle/>
          <a:p>
            <a:endParaRPr lang="en-CA"/>
          </a:p>
        </p:txBody>
      </p:sp>
      <p:sp>
        <p:nvSpPr>
          <p:cNvPr id="7" name="Text 5"/>
          <p:cNvSpPr/>
          <p:nvPr/>
        </p:nvSpPr>
        <p:spPr>
          <a:xfrm>
            <a:off x="86868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4 CREDITS</a:t>
            </a:r>
            <a:endParaRPr lang="en-US" sz="1500" dirty="0"/>
          </a:p>
        </p:txBody>
      </p:sp>
      <p:sp>
        <p:nvSpPr>
          <p:cNvPr id="8" name="Text 6"/>
          <p:cNvSpPr/>
          <p:nvPr/>
        </p:nvSpPr>
        <p:spPr>
          <a:xfrm>
            <a:off x="868680" y="2743200"/>
            <a:ext cx="3017520" cy="2587752"/>
          </a:xfrm>
          <a:prstGeom prst="rect">
            <a:avLst/>
          </a:prstGeom>
          <a:noFill/>
          <a:ln/>
        </p:spPr>
        <p:txBody>
          <a:bodyPr wrap="square" lIns="0" tIns="0" rIns="0" bIns="0" rtlCol="0" anchor="t">
            <a:normAutofit/>
          </a:bodyPr>
          <a:lstStyle/>
          <a:p>
            <a:pPr marL="0" indent="0">
              <a:buNone/>
            </a:pPr>
            <a:r>
              <a:rPr lang="en-US" sz="1150" dirty="0">
                <a:solidFill>
                  <a:srgbClr val="17333B"/>
                </a:solidFill>
              </a:rPr>
              <a:t>Required per family by season end</a:t>
            </a:r>
            <a:endParaRPr lang="en-US" sz="1150" dirty="0"/>
          </a:p>
        </p:txBody>
      </p:sp>
      <p:sp>
        <p:nvSpPr>
          <p:cNvPr id="9" name="Shape 7"/>
          <p:cNvSpPr/>
          <p:nvPr/>
        </p:nvSpPr>
        <p:spPr>
          <a:xfrm>
            <a:off x="448056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0" name="Shape 8"/>
          <p:cNvSpPr/>
          <p:nvPr/>
        </p:nvSpPr>
        <p:spPr>
          <a:xfrm>
            <a:off x="4480560" y="2148840"/>
            <a:ext cx="64008" cy="3337560"/>
          </a:xfrm>
          <a:prstGeom prst="rect">
            <a:avLst/>
          </a:prstGeom>
          <a:solidFill>
            <a:srgbClr val="F06C5B"/>
          </a:solidFill>
          <a:ln w="12700">
            <a:solidFill>
              <a:srgbClr val="F06C5B"/>
            </a:solidFill>
            <a:prstDash val="solid"/>
          </a:ln>
        </p:spPr>
        <p:txBody>
          <a:bodyPr/>
          <a:lstStyle/>
          <a:p>
            <a:endParaRPr lang="en-CA"/>
          </a:p>
        </p:txBody>
      </p:sp>
      <p:sp>
        <p:nvSpPr>
          <p:cNvPr id="11" name="Text 9"/>
          <p:cNvSpPr/>
          <p:nvPr/>
        </p:nvSpPr>
        <p:spPr>
          <a:xfrm>
            <a:off x="470916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$150</a:t>
            </a:r>
            <a:endParaRPr lang="en-US" sz="1500" dirty="0"/>
          </a:p>
        </p:txBody>
      </p:sp>
      <p:sp>
        <p:nvSpPr>
          <p:cNvPr id="12" name="Text 10"/>
          <p:cNvSpPr/>
          <p:nvPr/>
        </p:nvSpPr>
        <p:spPr>
          <a:xfrm>
            <a:off x="4709160" y="2743200"/>
            <a:ext cx="3017520" cy="2587752"/>
          </a:xfrm>
          <a:prstGeom prst="rect">
            <a:avLst/>
          </a:prstGeom>
          <a:noFill/>
          <a:ln/>
        </p:spPr>
        <p:txBody>
          <a:bodyPr wrap="square" lIns="0" tIns="0" rIns="0" bIns="0" rtlCol="0" anchor="t">
            <a:normAutofit/>
          </a:bodyPr>
          <a:lstStyle/>
          <a:p>
            <a:pPr marL="0" indent="0">
              <a:buNone/>
            </a:pPr>
            <a:r>
              <a:rPr lang="en-US" sz="1150" dirty="0">
                <a:solidFill>
                  <a:srgbClr val="17333B"/>
                </a:solidFill>
              </a:rPr>
              <a:t>Charged for each outstanding credit</a:t>
            </a:r>
            <a:endParaRPr lang="en-US" sz="1150" dirty="0"/>
          </a:p>
        </p:txBody>
      </p:sp>
      <p:sp>
        <p:nvSpPr>
          <p:cNvPr id="13" name="Shape 11"/>
          <p:cNvSpPr/>
          <p:nvPr/>
        </p:nvSpPr>
        <p:spPr>
          <a:xfrm>
            <a:off x="832104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4" name="Shape 12"/>
          <p:cNvSpPr/>
          <p:nvPr/>
        </p:nvSpPr>
        <p:spPr>
          <a:xfrm>
            <a:off x="8321040" y="2148840"/>
            <a:ext cx="64008" cy="3337560"/>
          </a:xfrm>
          <a:prstGeom prst="rect">
            <a:avLst/>
          </a:prstGeom>
          <a:solidFill>
            <a:srgbClr val="E9B44C"/>
          </a:solidFill>
          <a:ln w="12700">
            <a:solidFill>
              <a:srgbClr val="E9B44C"/>
            </a:solidFill>
            <a:prstDash val="solid"/>
          </a:ln>
        </p:spPr>
        <p:txBody>
          <a:bodyPr/>
          <a:lstStyle/>
          <a:p>
            <a:endParaRPr lang="en-CA"/>
          </a:p>
        </p:txBody>
      </p:sp>
      <p:sp>
        <p:nvSpPr>
          <p:cNvPr id="15" name="Text 13"/>
          <p:cNvSpPr/>
          <p:nvPr/>
        </p:nvSpPr>
        <p:spPr>
          <a:xfrm>
            <a:off x="854964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$600</a:t>
            </a:r>
            <a:endParaRPr lang="en-US" sz="1500" dirty="0"/>
          </a:p>
        </p:txBody>
      </p:sp>
      <p:sp>
        <p:nvSpPr>
          <p:cNvPr id="16" name="Text 14"/>
          <p:cNvSpPr/>
          <p:nvPr/>
        </p:nvSpPr>
        <p:spPr>
          <a:xfrm>
            <a:off x="8549640" y="2743200"/>
            <a:ext cx="3017520" cy="2587752"/>
          </a:xfrm>
          <a:prstGeom prst="rect">
            <a:avLst/>
          </a:prstGeom>
          <a:noFill/>
          <a:ln/>
        </p:spPr>
        <p:txBody>
          <a:bodyPr wrap="square" lIns="0" tIns="0" rIns="0" bIns="0" rtlCol="0" anchor="t">
            <a:normAutofit/>
          </a:bodyPr>
          <a:lstStyle/>
          <a:p>
            <a:pPr marL="0" indent="0">
              <a:buNone/>
            </a:pPr>
            <a:r>
              <a:rPr lang="en-US" sz="1150" dirty="0">
                <a:solidFill>
                  <a:srgbClr val="17333B"/>
                </a:solidFill>
              </a:rPr>
              <a:t>Full buyout option at the start of the season</a:t>
            </a:r>
            <a:endParaRPr lang="en-US" sz="1150" dirty="0"/>
          </a:p>
        </p:txBody>
      </p:sp>
      <p:sp>
        <p:nvSpPr>
          <p:cNvPr id="17" name="Text 15"/>
          <p:cNvSpPr/>
          <p:nvPr/>
        </p:nvSpPr>
        <p:spPr>
          <a:xfrm>
            <a:off x="1280160" y="5715000"/>
            <a:ext cx="9601200" cy="320040"/>
          </a:xfrm>
          <a:prstGeom prst="rect">
            <a:avLst/>
          </a:prstGeom>
          <a:noFill/>
          <a:ln/>
        </p:spPr>
        <p:txBody>
          <a:bodyPr wrap="square" lIns="0" tIns="0" rIns="0" bIns="0" rtlCol="0" anchor="ctr"/>
          <a:lstStyle/>
          <a:p>
            <a:pPr marL="0" indent="0" algn="ctr">
              <a:buNone/>
            </a:pPr>
            <a:r>
              <a:rPr lang="en-US" sz="1400" b="1" dirty="0">
                <a:solidFill>
                  <a:srgbClr val="119DA4"/>
                </a:solidFill>
              </a:rPr>
              <a:t>Extra volunteer credits above the required four reduce the remaining fundraising requirement by $50 per credit.</a:t>
            </a:r>
            <a:endParaRPr lang="en-US" sz="140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OPERATIONS COMMITTEE</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Volunteer Credits and Training</a:t>
            </a:r>
            <a:endParaRPr lang="en-US" sz="2700" dirty="0"/>
          </a:p>
        </p:txBody>
      </p:sp>
      <p:sp>
        <p:nvSpPr>
          <p:cNvPr id="5" name="Text 3"/>
          <p:cNvSpPr/>
          <p:nvPr/>
        </p:nvSpPr>
        <p:spPr>
          <a:xfrm>
            <a:off x="822960" y="2240280"/>
            <a:ext cx="10698480" cy="3611880"/>
          </a:xfrm>
          <a:prstGeom prst="rect">
            <a:avLst/>
          </a:prstGeom>
          <a:noFill/>
          <a:ln/>
        </p:spPr>
        <p:txBody>
          <a:bodyPr wrap="square" lIns="635" tIns="635" rIns="635" bIns="635" rtlCol="0" anchor="t">
            <a:normAutofit/>
          </a:bodyPr>
          <a:lstStyle/>
          <a:p>
            <a:pPr marL="203200" indent="-203200">
              <a:buSzPct val="100000"/>
              <a:buChar char="•"/>
            </a:pPr>
            <a:r>
              <a:rPr lang="en-US" sz="1700" dirty="0">
                <a:solidFill>
                  <a:srgbClr val="17333B"/>
                </a:solidFill>
              </a:rPr>
              <a:t>Attend the mandatory parent meeting for 1 credit.</a:t>
            </a:r>
            <a:endParaRPr lang="en-US" sz="1700" dirty="0"/>
          </a:p>
          <a:p>
            <a:pPr marL="203200" indent="-203200">
              <a:buSzPct val="100000"/>
              <a:buChar char="•"/>
            </a:pPr>
            <a:r>
              <a:rPr lang="en-US" sz="1700" dirty="0">
                <a:solidFill>
                  <a:srgbClr val="17333B"/>
                </a:solidFill>
              </a:rPr>
              <a:t>Officiating certification earns 2 credits after completing a clinic and the corresponding mentored meet shift.</a:t>
            </a:r>
            <a:endParaRPr lang="en-US" sz="1700" dirty="0"/>
          </a:p>
          <a:p>
            <a:pPr marL="203200" indent="-203200">
              <a:buSzPct val="100000"/>
              <a:buChar char="•"/>
            </a:pPr>
            <a:r>
              <a:rPr lang="en-US" sz="1700" dirty="0">
                <a:solidFill>
                  <a:srgbClr val="17333B"/>
                </a:solidFill>
              </a:rPr>
              <a:t>A Level 1 officiating clinic is planned at the Calgary Winter Club in September 2026.</a:t>
            </a:r>
          </a:p>
          <a:p>
            <a:pPr marL="203200" indent="-203200">
              <a:buSzPct val="100000"/>
              <a:buChar char="•"/>
            </a:pPr>
            <a:r>
              <a:rPr lang="en-US" sz="1700" dirty="0">
                <a:solidFill>
                  <a:srgbClr val="17333B"/>
                </a:solidFill>
              </a:rPr>
              <a:t>Free clinics may be available through the season for continued qualification upgrades.</a:t>
            </a:r>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OPERATIONS COMMITTEE</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CWC hosted meets</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Renovations change the venue, not the need to keep skills current.</a:t>
            </a:r>
            <a:endParaRPr lang="en-US" sz="1250" dirty="0"/>
          </a:p>
        </p:txBody>
      </p:sp>
      <p:sp>
        <p:nvSpPr>
          <p:cNvPr id="5" name="Text 3"/>
          <p:cNvSpPr/>
          <p:nvPr/>
        </p:nvSpPr>
        <p:spPr>
          <a:xfrm>
            <a:off x="822960" y="2240280"/>
            <a:ext cx="10698480" cy="3611880"/>
          </a:xfrm>
          <a:prstGeom prst="rect">
            <a:avLst/>
          </a:prstGeom>
          <a:noFill/>
          <a:ln/>
        </p:spPr>
        <p:txBody>
          <a:bodyPr wrap="square" lIns="635" tIns="635" rIns="635" bIns="635" rtlCol="0" anchor="t">
            <a:normAutofit/>
          </a:bodyPr>
          <a:lstStyle/>
          <a:p>
            <a:pPr marL="203200" indent="-203200">
              <a:buSzPct val="100000"/>
              <a:buChar char="•"/>
            </a:pPr>
            <a:r>
              <a:rPr lang="en-US" sz="1700" dirty="0">
                <a:solidFill>
                  <a:srgbClr val="17333B"/>
                </a:solidFill>
              </a:rPr>
              <a:t>The Sea Lions cannot host a meet at the Calgary Winter Club this season because of ongoing renovations.</a:t>
            </a:r>
            <a:endParaRPr lang="en-US" sz="1700" dirty="0"/>
          </a:p>
          <a:p>
            <a:pPr marL="203200" indent="-203200">
              <a:buSzPct val="100000"/>
              <a:buChar char="•"/>
            </a:pPr>
            <a:r>
              <a:rPr lang="en-US" sz="1700" dirty="0">
                <a:solidFill>
                  <a:srgbClr val="17333B"/>
                </a:solidFill>
              </a:rPr>
              <a:t>Parents are required to volunteer at least one meet outside CWC.</a:t>
            </a:r>
            <a:endParaRPr lang="en-US" sz="1700" dirty="0"/>
          </a:p>
          <a:p>
            <a:pPr marL="203200" indent="-203200">
              <a:buSzPct val="100000"/>
              <a:buChar char="•"/>
            </a:pPr>
            <a:r>
              <a:rPr lang="en-US" sz="1700" dirty="0">
                <a:solidFill>
                  <a:srgbClr val="17333B"/>
                </a:solidFill>
              </a:rPr>
              <a:t>The club will work with other clubs so officials and volunteers can maintain training and experience.</a:t>
            </a:r>
            <a:endParaRPr lang="en-US" sz="1700" dirty="0"/>
          </a:p>
          <a:p>
            <a:pPr marL="203200" indent="-203200">
              <a:buSzPct val="100000"/>
              <a:buChar char="•"/>
            </a:pPr>
            <a:r>
              <a:rPr lang="en-US" sz="1700" dirty="0">
                <a:solidFill>
                  <a:srgbClr val="17333B"/>
                </a:solidFill>
              </a:rPr>
              <a:t>Eligible roles earn 1 or 2 credits depending on the position.</a:t>
            </a:r>
            <a:endParaRPr lang="en-US" sz="170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TEAM IDENTITY</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Clothing and meet uniform</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Order early, label everything and follow the coach’s event-specific expectations.</a:t>
            </a:r>
            <a:endParaRPr lang="en-US" sz="1250" dirty="0"/>
          </a:p>
        </p:txBody>
      </p:sp>
      <p:sp>
        <p:nvSpPr>
          <p:cNvPr id="5" name="Shape 3"/>
          <p:cNvSpPr/>
          <p:nvPr/>
        </p:nvSpPr>
        <p:spPr>
          <a:xfrm>
            <a:off x="64008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6" name="Shape 4"/>
          <p:cNvSpPr/>
          <p:nvPr/>
        </p:nvSpPr>
        <p:spPr>
          <a:xfrm>
            <a:off x="640080" y="2148840"/>
            <a:ext cx="64008" cy="3337560"/>
          </a:xfrm>
          <a:prstGeom prst="rect">
            <a:avLst/>
          </a:prstGeom>
          <a:solidFill>
            <a:srgbClr val="119DA4"/>
          </a:solidFill>
          <a:ln w="12700">
            <a:solidFill>
              <a:srgbClr val="119DA4"/>
            </a:solidFill>
            <a:prstDash val="solid"/>
          </a:ln>
        </p:spPr>
        <p:txBody>
          <a:bodyPr/>
          <a:lstStyle/>
          <a:p>
            <a:endParaRPr lang="en-CA"/>
          </a:p>
        </p:txBody>
      </p:sp>
      <p:sp>
        <p:nvSpPr>
          <p:cNvPr id="7" name="Text 5"/>
          <p:cNvSpPr/>
          <p:nvPr/>
        </p:nvSpPr>
        <p:spPr>
          <a:xfrm>
            <a:off x="86868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PRACTICE</a:t>
            </a:r>
            <a:endParaRPr lang="en-US" sz="1500" dirty="0"/>
          </a:p>
        </p:txBody>
      </p:sp>
      <p:sp>
        <p:nvSpPr>
          <p:cNvPr id="8" name="Text 6"/>
          <p:cNvSpPr/>
          <p:nvPr/>
        </p:nvSpPr>
        <p:spPr>
          <a:xfrm>
            <a:off x="868680" y="2743200"/>
            <a:ext cx="3017520" cy="2587752"/>
          </a:xfrm>
          <a:prstGeom prst="rect">
            <a:avLst/>
          </a:prstGeom>
          <a:noFill/>
          <a:ln/>
        </p:spPr>
        <p:txBody>
          <a:bodyPr wrap="square" lIns="0" tIns="0" rIns="0" bIns="0" rtlCol="0" anchor="t">
            <a:normAutofit/>
          </a:bodyPr>
          <a:lstStyle/>
          <a:p>
            <a:pPr marL="0" indent="0">
              <a:buNone/>
            </a:pPr>
            <a:r>
              <a:rPr lang="en-US" sz="1150" dirty="0">
                <a:solidFill>
                  <a:srgbClr val="17333B"/>
                </a:solidFill>
              </a:rPr>
              <a:t>Training suit, cap, goggles and group equipment</a:t>
            </a:r>
            <a:endParaRPr lang="en-US" sz="1150" dirty="0"/>
          </a:p>
        </p:txBody>
      </p:sp>
      <p:sp>
        <p:nvSpPr>
          <p:cNvPr id="9" name="Shape 7"/>
          <p:cNvSpPr/>
          <p:nvPr/>
        </p:nvSpPr>
        <p:spPr>
          <a:xfrm>
            <a:off x="448056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0" name="Shape 8"/>
          <p:cNvSpPr/>
          <p:nvPr/>
        </p:nvSpPr>
        <p:spPr>
          <a:xfrm>
            <a:off x="4480560" y="2148840"/>
            <a:ext cx="64008" cy="3337560"/>
          </a:xfrm>
          <a:prstGeom prst="rect">
            <a:avLst/>
          </a:prstGeom>
          <a:solidFill>
            <a:srgbClr val="F06C5B"/>
          </a:solidFill>
          <a:ln w="12700">
            <a:solidFill>
              <a:srgbClr val="F06C5B"/>
            </a:solidFill>
            <a:prstDash val="solid"/>
          </a:ln>
        </p:spPr>
        <p:txBody>
          <a:bodyPr/>
          <a:lstStyle/>
          <a:p>
            <a:endParaRPr lang="en-CA"/>
          </a:p>
        </p:txBody>
      </p:sp>
      <p:sp>
        <p:nvSpPr>
          <p:cNvPr id="11" name="Text 9"/>
          <p:cNvSpPr/>
          <p:nvPr/>
        </p:nvSpPr>
        <p:spPr>
          <a:xfrm>
            <a:off x="470916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MEETS</a:t>
            </a:r>
            <a:endParaRPr lang="en-US" sz="1500" dirty="0"/>
          </a:p>
        </p:txBody>
      </p:sp>
      <p:sp>
        <p:nvSpPr>
          <p:cNvPr id="12" name="Text 10"/>
          <p:cNvSpPr/>
          <p:nvPr/>
        </p:nvSpPr>
        <p:spPr>
          <a:xfrm>
            <a:off x="4709160" y="2743200"/>
            <a:ext cx="3017520" cy="2587752"/>
          </a:xfrm>
          <a:prstGeom prst="rect">
            <a:avLst/>
          </a:prstGeom>
          <a:noFill/>
          <a:ln/>
        </p:spPr>
        <p:txBody>
          <a:bodyPr wrap="square" lIns="0" tIns="0" rIns="0" bIns="0" rtlCol="0" anchor="t">
            <a:normAutofit/>
          </a:bodyPr>
          <a:lstStyle/>
          <a:p>
            <a:pPr marL="0" indent="0">
              <a:buNone/>
            </a:pPr>
            <a:r>
              <a:rPr lang="en-US" sz="1150" dirty="0">
                <a:solidFill>
                  <a:srgbClr val="17333B"/>
                </a:solidFill>
              </a:rPr>
              <a:t>Team swimsuit, team cap and designated club colours</a:t>
            </a:r>
            <a:endParaRPr lang="en-US" sz="1150" dirty="0"/>
          </a:p>
        </p:txBody>
      </p:sp>
      <p:sp>
        <p:nvSpPr>
          <p:cNvPr id="13" name="Shape 11"/>
          <p:cNvSpPr/>
          <p:nvPr/>
        </p:nvSpPr>
        <p:spPr>
          <a:xfrm>
            <a:off x="832104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4" name="Shape 12"/>
          <p:cNvSpPr/>
          <p:nvPr/>
        </p:nvSpPr>
        <p:spPr>
          <a:xfrm>
            <a:off x="8321040" y="2148840"/>
            <a:ext cx="64008" cy="3337560"/>
          </a:xfrm>
          <a:prstGeom prst="rect">
            <a:avLst/>
          </a:prstGeom>
          <a:solidFill>
            <a:srgbClr val="E9B44C"/>
          </a:solidFill>
          <a:ln w="12700">
            <a:solidFill>
              <a:srgbClr val="E9B44C"/>
            </a:solidFill>
            <a:prstDash val="solid"/>
          </a:ln>
        </p:spPr>
        <p:txBody>
          <a:bodyPr/>
          <a:lstStyle/>
          <a:p>
            <a:endParaRPr lang="en-CA"/>
          </a:p>
        </p:txBody>
      </p:sp>
      <p:sp>
        <p:nvSpPr>
          <p:cNvPr id="15" name="Text 13"/>
          <p:cNvSpPr/>
          <p:nvPr/>
        </p:nvSpPr>
        <p:spPr>
          <a:xfrm>
            <a:off x="854964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ORDERING</a:t>
            </a:r>
            <a:endParaRPr lang="en-US" sz="1500" dirty="0"/>
          </a:p>
        </p:txBody>
      </p:sp>
      <p:sp>
        <p:nvSpPr>
          <p:cNvPr id="16" name="Text 14"/>
          <p:cNvSpPr/>
          <p:nvPr/>
        </p:nvSpPr>
        <p:spPr>
          <a:xfrm>
            <a:off x="8549640" y="2743200"/>
            <a:ext cx="3017520" cy="2587752"/>
          </a:xfrm>
          <a:prstGeom prst="rect">
            <a:avLst/>
          </a:prstGeom>
          <a:noFill/>
          <a:ln/>
        </p:spPr>
        <p:txBody>
          <a:bodyPr wrap="square" lIns="0" tIns="0" rIns="0" bIns="0" rtlCol="0" anchor="t">
            <a:normAutofit/>
          </a:bodyPr>
          <a:lstStyle/>
          <a:p>
            <a:pPr marL="0" indent="0">
              <a:buNone/>
            </a:pPr>
            <a:r>
              <a:rPr lang="en-US" sz="1150" dirty="0">
                <a:solidFill>
                  <a:srgbClr val="17333B"/>
                </a:solidFill>
              </a:rPr>
              <a:t>Sizing information supports beginning-of-season stock planning</a:t>
            </a:r>
            <a:endParaRPr lang="en-US" sz="115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11</a:t>
            </a:fld>
            <a:endParaRPr lang="en-US"/>
          </a:p>
        </p:txBody>
      </p:sp>
      <p:pic>
        <p:nvPicPr>
          <p:cNvPr id="17" name="Picture 16" descr="image">
            <a:extLst>
              <a:ext uri="{FF2B5EF4-FFF2-40B4-BE49-F238E27FC236}">
                <a16:creationId xmlns:a16="http://schemas.microsoft.com/office/drawing/2014/main" id="{7E7BA89F-BBED-DEE3-AFB2-7E8A4D5DA9D9}"/>
              </a:ext>
            </a:extLst>
          </p:cNvPr>
          <p:cNvPicPr>
            <a:picLocks noChangeAspect="1"/>
          </p:cNvPicPr>
          <p:nvPr/>
        </p:nvPicPr>
        <p:blipFill>
          <a:blip r:embed="rId3"/>
          <a:stretch>
            <a:fillRect/>
          </a:stretch>
        </p:blipFill>
        <p:spPr>
          <a:xfrm>
            <a:off x="5174301" y="3062037"/>
            <a:ext cx="2105526" cy="2105526"/>
          </a:xfrm>
          <a:prstGeom prst="rect">
            <a:avLst/>
          </a:prstGeom>
        </p:spPr>
      </p:pic>
      <p:pic>
        <p:nvPicPr>
          <p:cNvPr id="18" name="Picture 17" descr="image">
            <a:extLst>
              <a:ext uri="{FF2B5EF4-FFF2-40B4-BE49-F238E27FC236}">
                <a16:creationId xmlns:a16="http://schemas.microsoft.com/office/drawing/2014/main" id="{5C31AEDC-C6B7-D61E-783E-F40705B6783B}"/>
              </a:ext>
            </a:extLst>
          </p:cNvPr>
          <p:cNvPicPr>
            <a:picLocks noChangeAspect="1"/>
          </p:cNvPicPr>
          <p:nvPr/>
        </p:nvPicPr>
        <p:blipFill>
          <a:blip r:embed="rId4"/>
          <a:stretch>
            <a:fillRect/>
          </a:stretch>
        </p:blipFill>
        <p:spPr>
          <a:xfrm>
            <a:off x="1218798" y="2956158"/>
            <a:ext cx="2317283" cy="2317283"/>
          </a:xfrm>
          <a:prstGeom prst="rect">
            <a:avLst/>
          </a:prstGeom>
        </p:spPr>
      </p:pic>
      <p:pic>
        <p:nvPicPr>
          <p:cNvPr id="20" name="Picture 19">
            <a:extLst>
              <a:ext uri="{FF2B5EF4-FFF2-40B4-BE49-F238E27FC236}">
                <a16:creationId xmlns:a16="http://schemas.microsoft.com/office/drawing/2014/main" id="{61AF78FA-593D-4CD0-7DA3-6C64B8B54018}"/>
              </a:ext>
            </a:extLst>
          </p:cNvPr>
          <p:cNvPicPr>
            <a:picLocks noChangeAspect="1"/>
          </p:cNvPicPr>
          <p:nvPr/>
        </p:nvPicPr>
        <p:blipFill>
          <a:blip r:embed="rId5"/>
          <a:stretch>
            <a:fillRect/>
          </a:stretch>
        </p:blipFill>
        <p:spPr>
          <a:xfrm>
            <a:off x="8717449" y="3509010"/>
            <a:ext cx="2636181" cy="1211578"/>
          </a:xfrm>
          <a:prstGeom prst="rect">
            <a:avLst/>
          </a:prstGeom>
        </p:spPr>
      </p:pic>
      <p:sp>
        <p:nvSpPr>
          <p:cNvPr id="22" name="TextBox 21">
            <a:extLst>
              <a:ext uri="{FF2B5EF4-FFF2-40B4-BE49-F238E27FC236}">
                <a16:creationId xmlns:a16="http://schemas.microsoft.com/office/drawing/2014/main" id="{8156932F-41EB-0C97-4FC7-1D32F798D4CE}"/>
              </a:ext>
            </a:extLst>
          </p:cNvPr>
          <p:cNvSpPr txBox="1"/>
          <p:nvPr/>
        </p:nvSpPr>
        <p:spPr>
          <a:xfrm>
            <a:off x="640080" y="5727430"/>
            <a:ext cx="11109960" cy="646331"/>
          </a:xfrm>
          <a:prstGeom prst="rect">
            <a:avLst/>
          </a:prstGeom>
          <a:noFill/>
        </p:spPr>
        <p:txBody>
          <a:bodyPr wrap="square" rtlCol="0">
            <a:spAutoFit/>
          </a:bodyPr>
          <a:lstStyle/>
          <a:p>
            <a:r>
              <a:rPr lang="en-CA" dirty="0"/>
              <a:t>Clothing sales at </a:t>
            </a:r>
            <a:r>
              <a:rPr lang="en-CA" dirty="0">
                <a:hlinkClick r:id="rId6"/>
              </a:rPr>
              <a:t>https://www.trihub.ca/calgary-winter-club-sea-lions-storefront?currency=CAD</a:t>
            </a:r>
            <a:endParaRPr lang="en-CA" dirty="0"/>
          </a:p>
          <a:p>
            <a:r>
              <a:rPr lang="en-CA" dirty="0"/>
              <a:t>Password: CWC26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2"/>
          <p:cNvSpPr/>
          <p:nvPr/>
        </p:nvSpPr>
        <p:spPr>
          <a:xfrm>
            <a:off x="594360" y="841248"/>
            <a:ext cx="3200400" cy="2011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19DA4"/>
              </a:buClr>
              <a:buSzPts val="950"/>
              <a:buFont typeface="Arial"/>
              <a:buNone/>
            </a:pPr>
            <a:r>
              <a:rPr lang="en-US" sz="950" b="1">
                <a:solidFill>
                  <a:srgbClr val="119DA4"/>
                </a:solidFill>
                <a:latin typeface="Arial"/>
                <a:ea typeface="Arial"/>
                <a:cs typeface="Arial"/>
                <a:sym typeface="Arial"/>
              </a:rPr>
              <a:t>FUNDRAISING</a:t>
            </a:r>
            <a:endParaRPr sz="950">
              <a:solidFill>
                <a:schemeClr val="dk1"/>
              </a:solidFill>
              <a:latin typeface="Arial"/>
              <a:ea typeface="Arial"/>
              <a:cs typeface="Arial"/>
              <a:sym typeface="Arial"/>
            </a:endParaRPr>
          </a:p>
        </p:txBody>
      </p:sp>
      <p:sp>
        <p:nvSpPr>
          <p:cNvPr id="262" name="Google Shape;262;p12"/>
          <p:cNvSpPr/>
          <p:nvPr/>
        </p:nvSpPr>
        <p:spPr>
          <a:xfrm>
            <a:off x="594360" y="1078992"/>
            <a:ext cx="10972800" cy="502920"/>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072D3B"/>
              </a:buClr>
              <a:buSzPts val="2700"/>
              <a:buFont typeface="Arial"/>
              <a:buNone/>
            </a:pPr>
            <a:r>
              <a:rPr lang="en-US" sz="2700" b="1">
                <a:solidFill>
                  <a:srgbClr val="072D3B"/>
                </a:solidFill>
                <a:latin typeface="Arial"/>
                <a:ea typeface="Arial"/>
                <a:cs typeface="Arial"/>
                <a:sym typeface="Arial"/>
              </a:rPr>
              <a:t>Family requirements</a:t>
            </a:r>
            <a:endParaRPr sz="2700">
              <a:solidFill>
                <a:schemeClr val="dk1"/>
              </a:solidFill>
              <a:latin typeface="Arial"/>
              <a:ea typeface="Arial"/>
              <a:cs typeface="Arial"/>
              <a:sym typeface="Arial"/>
            </a:endParaRPr>
          </a:p>
        </p:txBody>
      </p:sp>
      <p:sp>
        <p:nvSpPr>
          <p:cNvPr id="263" name="Google Shape;263;p12"/>
          <p:cNvSpPr/>
          <p:nvPr/>
        </p:nvSpPr>
        <p:spPr>
          <a:xfrm>
            <a:off x="612648" y="1627632"/>
            <a:ext cx="10789920" cy="347472"/>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5F747A"/>
              </a:buClr>
              <a:buSzPts val="1250"/>
              <a:buFont typeface="Arial"/>
              <a:buNone/>
            </a:pPr>
            <a:r>
              <a:rPr lang="en-US" sz="1250">
                <a:solidFill>
                  <a:srgbClr val="5F747A"/>
                </a:solidFill>
                <a:latin typeface="Arial"/>
                <a:ea typeface="Arial"/>
                <a:cs typeface="Arial"/>
                <a:sym typeface="Arial"/>
              </a:rPr>
              <a:t>The 2026–2027 requirement is $250 per swimmer, to a maximum of $500 per family.</a:t>
            </a:r>
            <a:endParaRPr sz="1250">
              <a:solidFill>
                <a:schemeClr val="dk1"/>
              </a:solidFill>
              <a:latin typeface="Arial"/>
              <a:ea typeface="Arial"/>
              <a:cs typeface="Arial"/>
              <a:sym typeface="Arial"/>
            </a:endParaRPr>
          </a:p>
        </p:txBody>
      </p:sp>
      <p:sp>
        <p:nvSpPr>
          <p:cNvPr id="264" name="Google Shape;264;p12"/>
          <p:cNvSpPr/>
          <p:nvPr/>
        </p:nvSpPr>
        <p:spPr>
          <a:xfrm>
            <a:off x="640080" y="2148840"/>
            <a:ext cx="3429000" cy="3337560"/>
          </a:xfrm>
          <a:prstGeom prst="roundRect">
            <a:avLst>
              <a:gd name="adj" fmla="val 1644"/>
            </a:avLst>
          </a:prstGeom>
          <a:solidFill>
            <a:srgbClr val="FFFFFF"/>
          </a:solidFill>
          <a:ln w="12700" cap="flat" cmpd="sng">
            <a:solidFill>
              <a:srgbClr val="CBE5E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5" name="Google Shape;265;p12"/>
          <p:cNvSpPr/>
          <p:nvPr/>
        </p:nvSpPr>
        <p:spPr>
          <a:xfrm>
            <a:off x="640080" y="2148840"/>
            <a:ext cx="64008" cy="3337560"/>
          </a:xfrm>
          <a:prstGeom prst="rect">
            <a:avLst/>
          </a:prstGeom>
          <a:solidFill>
            <a:srgbClr val="0B5D78"/>
          </a:solidFill>
          <a:ln w="12700" cap="flat" cmpd="sng">
            <a:solidFill>
              <a:srgbClr val="0B5D7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6" name="Google Shape;266;p12"/>
          <p:cNvSpPr/>
          <p:nvPr/>
        </p:nvSpPr>
        <p:spPr>
          <a:xfrm>
            <a:off x="868680" y="2331720"/>
            <a:ext cx="3035808" cy="274320"/>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072D3B"/>
              </a:buClr>
              <a:buSzPts val="1500"/>
              <a:buFont typeface="Arial"/>
              <a:buNone/>
            </a:pPr>
            <a:r>
              <a:rPr lang="en-US" sz="1500" b="1">
                <a:solidFill>
                  <a:srgbClr val="072D3B"/>
                </a:solidFill>
              </a:rPr>
              <a:t>SEPT-OCT</a:t>
            </a:r>
            <a:endParaRPr sz="1500">
              <a:solidFill>
                <a:schemeClr val="dk1"/>
              </a:solidFill>
              <a:latin typeface="Arial"/>
              <a:ea typeface="Arial"/>
              <a:cs typeface="Arial"/>
              <a:sym typeface="Arial"/>
            </a:endParaRPr>
          </a:p>
        </p:txBody>
      </p:sp>
      <p:sp>
        <p:nvSpPr>
          <p:cNvPr id="267" name="Google Shape;267;p12"/>
          <p:cNvSpPr/>
          <p:nvPr/>
        </p:nvSpPr>
        <p:spPr>
          <a:xfrm>
            <a:off x="868680" y="2743200"/>
            <a:ext cx="3017520" cy="2587752"/>
          </a:xfrm>
          <a:prstGeom prst="rect">
            <a:avLst/>
          </a:prstGeom>
          <a:noFill/>
          <a:ln>
            <a:noFill/>
          </a:ln>
        </p:spPr>
        <p:txBody>
          <a:bodyPr spcFirstLastPara="1" wrap="square" lIns="0" tIns="0" rIns="0" bIns="0" anchor="t" anchorCtr="0">
            <a:normAutofit/>
          </a:bodyPr>
          <a:lstStyle/>
          <a:p>
            <a:pPr marL="0" marR="0" lvl="0" indent="0" algn="l" rtl="0">
              <a:spcBef>
                <a:spcPts val="0"/>
              </a:spcBef>
              <a:spcAft>
                <a:spcPts val="0"/>
              </a:spcAft>
              <a:buClr>
                <a:srgbClr val="17333B"/>
              </a:buClr>
              <a:buSzPts val="1150"/>
              <a:buFont typeface="Arial"/>
              <a:buNone/>
            </a:pPr>
            <a:r>
              <a:rPr lang="en-US" sz="2500">
                <a:solidFill>
                  <a:srgbClr val="17333B"/>
                </a:solidFill>
              </a:rPr>
              <a:t>Fill your freezer</a:t>
            </a:r>
            <a:endParaRPr sz="2500">
              <a:solidFill>
                <a:schemeClr val="dk1"/>
              </a:solidFill>
              <a:latin typeface="Arial"/>
              <a:ea typeface="Arial"/>
              <a:cs typeface="Arial"/>
              <a:sym typeface="Arial"/>
            </a:endParaRPr>
          </a:p>
        </p:txBody>
      </p:sp>
      <p:sp>
        <p:nvSpPr>
          <p:cNvPr id="268" name="Google Shape;268;p12"/>
          <p:cNvSpPr/>
          <p:nvPr/>
        </p:nvSpPr>
        <p:spPr>
          <a:xfrm>
            <a:off x="4480560" y="2148840"/>
            <a:ext cx="3429000" cy="3337560"/>
          </a:xfrm>
          <a:prstGeom prst="roundRect">
            <a:avLst>
              <a:gd name="adj" fmla="val 1644"/>
            </a:avLst>
          </a:prstGeom>
          <a:solidFill>
            <a:srgbClr val="FFFFFF"/>
          </a:solidFill>
          <a:ln w="12700" cap="flat" cmpd="sng">
            <a:solidFill>
              <a:srgbClr val="CBE5E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9" name="Google Shape;269;p12"/>
          <p:cNvSpPr/>
          <p:nvPr/>
        </p:nvSpPr>
        <p:spPr>
          <a:xfrm>
            <a:off x="4480560" y="2148840"/>
            <a:ext cx="64008" cy="3337560"/>
          </a:xfrm>
          <a:prstGeom prst="rect">
            <a:avLst/>
          </a:prstGeom>
          <a:solidFill>
            <a:srgbClr val="F06C5B"/>
          </a:solidFill>
          <a:ln w="12700" cap="flat" cmpd="sng">
            <a:solidFill>
              <a:srgbClr val="F06C5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0" name="Google Shape;270;p12"/>
          <p:cNvSpPr/>
          <p:nvPr/>
        </p:nvSpPr>
        <p:spPr>
          <a:xfrm>
            <a:off x="4709160" y="2331720"/>
            <a:ext cx="3035808" cy="274320"/>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072D3B"/>
              </a:buClr>
              <a:buSzPts val="1500"/>
              <a:buFont typeface="Arial"/>
              <a:buNone/>
            </a:pPr>
            <a:r>
              <a:rPr lang="en-US" sz="1500" b="1">
                <a:solidFill>
                  <a:srgbClr val="072D3B"/>
                </a:solidFill>
              </a:rPr>
              <a:t>OCT-NOV</a:t>
            </a:r>
            <a:endParaRPr sz="1500">
              <a:solidFill>
                <a:schemeClr val="dk1"/>
              </a:solidFill>
              <a:latin typeface="Arial"/>
              <a:ea typeface="Arial"/>
              <a:cs typeface="Arial"/>
              <a:sym typeface="Arial"/>
            </a:endParaRPr>
          </a:p>
        </p:txBody>
      </p:sp>
      <p:sp>
        <p:nvSpPr>
          <p:cNvPr id="271" name="Google Shape;271;p12"/>
          <p:cNvSpPr/>
          <p:nvPr/>
        </p:nvSpPr>
        <p:spPr>
          <a:xfrm>
            <a:off x="4709160" y="2743200"/>
            <a:ext cx="3017520" cy="2587752"/>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Clr>
                <a:srgbClr val="17333B"/>
              </a:buClr>
              <a:buSzPts val="1150"/>
              <a:buFont typeface="Arial"/>
              <a:buNone/>
            </a:pPr>
            <a:r>
              <a:rPr lang="en-US" sz="2500">
                <a:solidFill>
                  <a:srgbClr val="17333B"/>
                </a:solidFill>
              </a:rPr>
              <a:t>Wreaths &amp; holiday plants</a:t>
            </a:r>
            <a:endParaRPr sz="2500">
              <a:solidFill>
                <a:schemeClr val="dk1"/>
              </a:solidFill>
            </a:endParaRPr>
          </a:p>
          <a:p>
            <a:pPr marL="0" marR="0" lvl="0" indent="0" algn="l" rtl="0">
              <a:spcBef>
                <a:spcPts val="0"/>
              </a:spcBef>
              <a:spcAft>
                <a:spcPts val="0"/>
              </a:spcAft>
              <a:buClr>
                <a:srgbClr val="17333B"/>
              </a:buClr>
              <a:buSzPts val="1150"/>
              <a:buFont typeface="Arial"/>
              <a:buNone/>
            </a:pPr>
            <a:endParaRPr sz="1150">
              <a:solidFill>
                <a:srgbClr val="17333B"/>
              </a:solidFill>
            </a:endParaRPr>
          </a:p>
        </p:txBody>
      </p:sp>
      <p:sp>
        <p:nvSpPr>
          <p:cNvPr id="272" name="Google Shape;272;p12"/>
          <p:cNvSpPr/>
          <p:nvPr/>
        </p:nvSpPr>
        <p:spPr>
          <a:xfrm>
            <a:off x="8321040" y="2148840"/>
            <a:ext cx="3429000" cy="3337560"/>
          </a:xfrm>
          <a:prstGeom prst="roundRect">
            <a:avLst>
              <a:gd name="adj" fmla="val 1644"/>
            </a:avLst>
          </a:prstGeom>
          <a:solidFill>
            <a:srgbClr val="FFFFFF"/>
          </a:solidFill>
          <a:ln w="12700" cap="flat" cmpd="sng">
            <a:solidFill>
              <a:srgbClr val="CBE5E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3" name="Google Shape;273;p12"/>
          <p:cNvSpPr/>
          <p:nvPr/>
        </p:nvSpPr>
        <p:spPr>
          <a:xfrm>
            <a:off x="8321040" y="2148840"/>
            <a:ext cx="64008" cy="3337560"/>
          </a:xfrm>
          <a:prstGeom prst="rect">
            <a:avLst/>
          </a:prstGeom>
          <a:solidFill>
            <a:srgbClr val="E9B44C"/>
          </a:solidFill>
          <a:ln w="12700" cap="flat" cmpd="sng">
            <a:solidFill>
              <a:srgbClr val="E9B44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4" name="Google Shape;274;p12"/>
          <p:cNvSpPr/>
          <p:nvPr/>
        </p:nvSpPr>
        <p:spPr>
          <a:xfrm>
            <a:off x="8549640" y="2331720"/>
            <a:ext cx="3035808" cy="274320"/>
          </a:xfrm>
          <a:prstGeom prst="rect">
            <a:avLst/>
          </a:prstGeom>
          <a:noFill/>
          <a:ln>
            <a:noFill/>
          </a:ln>
        </p:spPr>
        <p:txBody>
          <a:bodyPr spcFirstLastPara="1" wrap="square" lIns="0" tIns="0" rIns="0" bIns="0" anchor="ctr" anchorCtr="0">
            <a:normAutofit/>
          </a:bodyPr>
          <a:lstStyle/>
          <a:p>
            <a:pPr marL="0" marR="0" lvl="0" indent="0" algn="l" rtl="0">
              <a:spcBef>
                <a:spcPts val="0"/>
              </a:spcBef>
              <a:spcAft>
                <a:spcPts val="0"/>
              </a:spcAft>
              <a:buClr>
                <a:srgbClr val="072D3B"/>
              </a:buClr>
              <a:buSzPts val="1500"/>
              <a:buFont typeface="Arial"/>
              <a:buNone/>
            </a:pPr>
            <a:r>
              <a:rPr lang="en-US" sz="1500" b="1">
                <a:solidFill>
                  <a:srgbClr val="072D3B"/>
                </a:solidFill>
              </a:rPr>
              <a:t>FEB-MAR</a:t>
            </a:r>
            <a:endParaRPr sz="1500">
              <a:solidFill>
                <a:schemeClr val="dk1"/>
              </a:solidFill>
              <a:latin typeface="Arial"/>
              <a:ea typeface="Arial"/>
              <a:cs typeface="Arial"/>
              <a:sym typeface="Arial"/>
            </a:endParaRPr>
          </a:p>
        </p:txBody>
      </p:sp>
      <p:sp>
        <p:nvSpPr>
          <p:cNvPr id="275" name="Google Shape;275;p12"/>
          <p:cNvSpPr/>
          <p:nvPr/>
        </p:nvSpPr>
        <p:spPr>
          <a:xfrm>
            <a:off x="8549640" y="2743200"/>
            <a:ext cx="3017520" cy="2587752"/>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Clr>
                <a:srgbClr val="17333B"/>
              </a:buClr>
              <a:buSzPts val="1150"/>
              <a:buFont typeface="Arial"/>
              <a:buNone/>
            </a:pPr>
            <a:r>
              <a:rPr lang="en-US" sz="2500">
                <a:solidFill>
                  <a:srgbClr val="17333B"/>
                </a:solidFill>
              </a:rPr>
              <a:t>Stay tuned!</a:t>
            </a:r>
            <a:endParaRPr sz="2500">
              <a:solidFill>
                <a:schemeClr val="dk1"/>
              </a:solidFill>
            </a:endParaRPr>
          </a:p>
          <a:p>
            <a:pPr marL="0" marR="0" lvl="0" indent="0" algn="l" rtl="0">
              <a:spcBef>
                <a:spcPts val="0"/>
              </a:spcBef>
              <a:spcAft>
                <a:spcPts val="0"/>
              </a:spcAft>
              <a:buClr>
                <a:srgbClr val="17333B"/>
              </a:buClr>
              <a:buSzPts val="1150"/>
              <a:buFont typeface="Arial"/>
              <a:buNone/>
            </a:pPr>
            <a:endParaRPr sz="1150">
              <a:solidFill>
                <a:srgbClr val="17333B"/>
              </a:solidFill>
            </a:endParaRPr>
          </a:p>
        </p:txBody>
      </p:sp>
      <p:sp>
        <p:nvSpPr>
          <p:cNvPr id="276" name="Google Shape;276;p12"/>
          <p:cNvSpPr/>
          <p:nvPr/>
        </p:nvSpPr>
        <p:spPr>
          <a:xfrm>
            <a:off x="1051560" y="5669280"/>
            <a:ext cx="10058400" cy="3200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72D3B"/>
              </a:buClr>
              <a:buSzPts val="1400"/>
              <a:buFont typeface="Arial"/>
              <a:buNone/>
            </a:pPr>
            <a:r>
              <a:rPr lang="en-US" sz="1400" b="1">
                <a:solidFill>
                  <a:srgbClr val="072D3B"/>
                </a:solidFill>
                <a:latin typeface="Arial"/>
                <a:ea typeface="Arial"/>
                <a:cs typeface="Arial"/>
                <a:sym typeface="Arial"/>
              </a:rPr>
              <a:t>Families that do not raise the required net profit are charged the difference after the final fundraiser.</a:t>
            </a:r>
            <a:endParaRPr sz="1400">
              <a:solidFill>
                <a:schemeClr val="dk1"/>
              </a:solidFill>
              <a:latin typeface="Arial"/>
              <a:ea typeface="Arial"/>
              <a:cs typeface="Arial"/>
              <a:sym typeface="Arial"/>
            </a:endParaRPr>
          </a:p>
        </p:txBody>
      </p:sp>
      <p:sp>
        <p:nvSpPr>
          <p:cNvPr id="277" name="Google Shape;277;p12"/>
          <p:cNvSpPr txBox="1">
            <a:spLocks noGrp="1"/>
          </p:cNvSpPr>
          <p:nvPr>
            <p:ph type="sldNum" idx="4294967295"/>
          </p:nvPr>
        </p:nvSpPr>
        <p:spPr>
          <a:xfrm>
            <a:off x="11658600" y="6519672"/>
            <a:ext cx="182880" cy="14630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fld id="{00000000-1234-1234-1234-123412341234}" type="slidenum">
              <a:rPr lang="en-US" sz="750" b="0">
                <a:solidFill>
                  <a:srgbClr val="64848C"/>
                </a:solidFill>
                <a:latin typeface="Arial"/>
                <a:ea typeface="Arial"/>
                <a:cs typeface="Arial"/>
                <a:sym typeface="Arial"/>
              </a:rPr>
              <a:t>12</a:t>
            </a:fld>
            <a:endParaRPr sz="750">
              <a:solidFill>
                <a:srgbClr val="64848C"/>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TREASURER</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Where fundraiser money goes</a:t>
            </a:r>
            <a:endParaRPr lang="en-US" sz="2700" dirty="0"/>
          </a:p>
        </p:txBody>
      </p:sp>
      <p:sp>
        <p:nvSpPr>
          <p:cNvPr id="5" name="Text 3"/>
          <p:cNvSpPr/>
          <p:nvPr/>
        </p:nvSpPr>
        <p:spPr>
          <a:xfrm>
            <a:off x="822960" y="2148840"/>
            <a:ext cx="5852160" cy="3840480"/>
          </a:xfrm>
          <a:prstGeom prst="rect">
            <a:avLst/>
          </a:prstGeom>
          <a:noFill/>
          <a:ln/>
        </p:spPr>
        <p:txBody>
          <a:bodyPr wrap="square" lIns="635" tIns="635" rIns="635" bIns="635" rtlCol="0" anchor="t">
            <a:normAutofit/>
          </a:bodyPr>
          <a:lstStyle/>
          <a:p>
            <a:pPr marL="203200" indent="-203200">
              <a:buSzPct val="100000"/>
              <a:buChar char="•"/>
            </a:pPr>
            <a:r>
              <a:rPr lang="en-US" sz="1500" dirty="0">
                <a:solidFill>
                  <a:srgbClr val="17333B"/>
                </a:solidFill>
              </a:rPr>
              <a:t>Training equipment</a:t>
            </a:r>
            <a:endParaRPr lang="en-US" sz="1500" dirty="0"/>
          </a:p>
          <a:p>
            <a:pPr marL="203200" indent="-203200">
              <a:buSzPct val="100000"/>
              <a:buChar char="•"/>
            </a:pPr>
            <a:r>
              <a:rPr lang="en-US" sz="1500" dirty="0">
                <a:solidFill>
                  <a:srgbClr val="17333B"/>
                </a:solidFill>
              </a:rPr>
              <a:t>Social and team-building activities</a:t>
            </a:r>
            <a:endParaRPr lang="en-US" sz="1500" dirty="0"/>
          </a:p>
          <a:p>
            <a:pPr marL="203200" indent="-203200">
              <a:buSzPct val="100000"/>
              <a:buChar char="•"/>
            </a:pPr>
            <a:r>
              <a:rPr lang="en-US" sz="1500" dirty="0">
                <a:solidFill>
                  <a:srgbClr val="17333B"/>
                </a:solidFill>
              </a:rPr>
              <a:t>Trophies, awards and team photos</a:t>
            </a:r>
            <a:endParaRPr lang="en-US" sz="1500" dirty="0"/>
          </a:p>
          <a:p>
            <a:pPr marL="203200" indent="-203200">
              <a:buSzPct val="100000"/>
              <a:buChar char="•"/>
            </a:pPr>
            <a:r>
              <a:rPr lang="en-US" sz="1500" dirty="0">
                <a:solidFill>
                  <a:srgbClr val="17333B"/>
                </a:solidFill>
              </a:rPr>
              <a:t>Coach gifts</a:t>
            </a:r>
            <a:endParaRPr lang="en-US" sz="1500" dirty="0"/>
          </a:p>
          <a:p>
            <a:pPr marL="203200" indent="-203200">
              <a:buSzPct val="100000"/>
              <a:buChar char="•"/>
            </a:pPr>
            <a:r>
              <a:rPr lang="en-US" sz="1500" dirty="0">
                <a:solidFill>
                  <a:srgbClr val="17333B"/>
                </a:solidFill>
              </a:rPr>
              <a:t>Guest speakers and educational seminars</a:t>
            </a:r>
            <a:endParaRPr lang="en-US" sz="1500" dirty="0"/>
          </a:p>
          <a:p>
            <a:pPr marL="203200" indent="-203200">
              <a:buSzPct val="100000"/>
              <a:buChar char="•"/>
            </a:pPr>
            <a:r>
              <a:rPr lang="en-US" sz="1500" dirty="0">
                <a:solidFill>
                  <a:srgbClr val="17333B"/>
                </a:solidFill>
              </a:rPr>
              <a:t>Coach travel to regional, national and championship meets</a:t>
            </a:r>
            <a:endParaRPr lang="en-US" sz="1500" dirty="0"/>
          </a:p>
          <a:p>
            <a:pPr marL="203200" indent="-203200">
              <a:buSzPct val="100000"/>
              <a:buChar char="•"/>
            </a:pPr>
            <a:r>
              <a:rPr lang="en-US" sz="1500" dirty="0">
                <a:solidFill>
                  <a:srgbClr val="17333B"/>
                </a:solidFill>
              </a:rPr>
              <a:t>Scholarships</a:t>
            </a:r>
            <a:endParaRPr lang="en-US" sz="1500" dirty="0"/>
          </a:p>
        </p:txBody>
      </p:sp>
      <p:sp>
        <p:nvSpPr>
          <p:cNvPr id="6" name="Shape 4"/>
          <p:cNvSpPr/>
          <p:nvPr/>
        </p:nvSpPr>
        <p:spPr>
          <a:xfrm>
            <a:off x="7315200" y="2240280"/>
            <a:ext cx="3886200" cy="3246120"/>
          </a:xfrm>
          <a:prstGeom prst="roundRect">
            <a:avLst/>
          </a:prstGeom>
          <a:solidFill>
            <a:srgbClr val="072D3B"/>
          </a:solidFill>
          <a:ln w="12700">
            <a:solidFill>
              <a:srgbClr val="072D3B"/>
            </a:solidFill>
            <a:prstDash val="solid"/>
          </a:ln>
          <a:effectLst/>
        </p:spPr>
        <p:txBody>
          <a:bodyPr/>
          <a:lstStyle/>
          <a:p>
            <a:endParaRPr lang="en-CA"/>
          </a:p>
        </p:txBody>
      </p:sp>
      <p:sp>
        <p:nvSpPr>
          <p:cNvPr id="7" name="Text 5"/>
          <p:cNvSpPr/>
          <p:nvPr/>
        </p:nvSpPr>
        <p:spPr>
          <a:xfrm>
            <a:off x="7726680" y="2697480"/>
            <a:ext cx="3063240" cy="274320"/>
          </a:xfrm>
          <a:prstGeom prst="rect">
            <a:avLst/>
          </a:prstGeom>
          <a:noFill/>
          <a:ln/>
        </p:spPr>
        <p:txBody>
          <a:bodyPr wrap="square" lIns="0" tIns="0" rIns="0" bIns="0" rtlCol="0" anchor="ctr"/>
          <a:lstStyle/>
          <a:p>
            <a:pPr marL="0" indent="0" algn="ctr">
              <a:buNone/>
            </a:pPr>
            <a:r>
              <a:rPr lang="en-US" sz="1200" b="1" kern="0" spc="150" dirty="0">
                <a:solidFill>
                  <a:srgbClr val="65D1D0"/>
                </a:solidFill>
              </a:rPr>
              <a:t>BOOSTER FUND</a:t>
            </a:r>
            <a:endParaRPr lang="en-US" sz="1200" dirty="0"/>
          </a:p>
        </p:txBody>
      </p:sp>
      <p:sp>
        <p:nvSpPr>
          <p:cNvPr id="8" name="Text 6"/>
          <p:cNvSpPr/>
          <p:nvPr/>
        </p:nvSpPr>
        <p:spPr>
          <a:xfrm>
            <a:off x="7818120" y="3310128"/>
            <a:ext cx="2880360" cy="914400"/>
          </a:xfrm>
          <a:prstGeom prst="rect">
            <a:avLst/>
          </a:prstGeom>
          <a:noFill/>
          <a:ln/>
        </p:spPr>
        <p:txBody>
          <a:bodyPr wrap="square" lIns="0" tIns="0" rIns="0" bIns="0" rtlCol="0" anchor="ctr">
            <a:normAutofit/>
          </a:bodyPr>
          <a:lstStyle/>
          <a:p>
            <a:pPr marL="0" indent="0" algn="ctr">
              <a:buNone/>
            </a:pPr>
            <a:r>
              <a:rPr lang="en-US" sz="2800" b="1" dirty="0">
                <a:solidFill>
                  <a:srgbClr val="FFFFFF"/>
                </a:solidFill>
              </a:rPr>
              <a:t>Fundraising +</a:t>
            </a:r>
            <a:endParaRPr lang="en-US" sz="2800" dirty="0"/>
          </a:p>
          <a:p>
            <a:pPr marL="0" indent="0" algn="ctr">
              <a:buNone/>
            </a:pPr>
            <a:r>
              <a:rPr lang="en-US" sz="2800" b="1" dirty="0">
                <a:solidFill>
                  <a:srgbClr val="FFFFFF"/>
                </a:solidFill>
              </a:rPr>
              <a:t>meet revenue</a:t>
            </a:r>
            <a:endParaRPr lang="en-US" sz="2800" dirty="0"/>
          </a:p>
        </p:txBody>
      </p:sp>
      <p:sp>
        <p:nvSpPr>
          <p:cNvPr id="9" name="Text 7"/>
          <p:cNvSpPr/>
          <p:nvPr/>
        </p:nvSpPr>
        <p:spPr>
          <a:xfrm>
            <a:off x="7818120" y="4526280"/>
            <a:ext cx="2880360" cy="548640"/>
          </a:xfrm>
          <a:prstGeom prst="rect">
            <a:avLst/>
          </a:prstGeom>
          <a:noFill/>
          <a:ln/>
        </p:spPr>
        <p:txBody>
          <a:bodyPr wrap="square" lIns="0" tIns="0" rIns="0" bIns="0" rtlCol="0" anchor="ctr">
            <a:normAutofit/>
          </a:bodyPr>
          <a:lstStyle/>
          <a:p>
            <a:pPr marL="0" indent="0" algn="ctr">
              <a:buNone/>
            </a:pPr>
            <a:r>
              <a:rPr lang="en-US" sz="1300" dirty="0">
                <a:solidFill>
                  <a:srgbClr val="FFFFFF"/>
                </a:solidFill>
              </a:rPr>
              <a:t>invested back into athlete development and team connection</a:t>
            </a:r>
            <a:endParaRPr lang="en-US" sz="130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COACHING SEASON PLAN</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A season built in phases</a:t>
            </a:r>
            <a:endParaRPr lang="en-US" sz="2700" dirty="0"/>
          </a:p>
        </p:txBody>
      </p:sp>
      <p:sp>
        <p:nvSpPr>
          <p:cNvPr id="5" name="Shape 3"/>
          <p:cNvSpPr/>
          <p:nvPr/>
        </p:nvSpPr>
        <p:spPr>
          <a:xfrm>
            <a:off x="658368" y="2240280"/>
            <a:ext cx="2542032" cy="2834640"/>
          </a:xfrm>
          <a:prstGeom prst="roundRect">
            <a:avLst/>
          </a:prstGeom>
          <a:solidFill>
            <a:srgbClr val="EAF7F8"/>
          </a:solidFill>
          <a:ln w="12700">
            <a:solidFill>
              <a:srgbClr val="CBE5E7"/>
            </a:solidFill>
            <a:prstDash val="solid"/>
          </a:ln>
          <a:effectLst/>
        </p:spPr>
        <p:txBody>
          <a:bodyPr/>
          <a:lstStyle/>
          <a:p>
            <a:endParaRPr lang="en-CA"/>
          </a:p>
        </p:txBody>
      </p:sp>
      <p:sp>
        <p:nvSpPr>
          <p:cNvPr id="6" name="Text 4"/>
          <p:cNvSpPr/>
          <p:nvPr/>
        </p:nvSpPr>
        <p:spPr>
          <a:xfrm>
            <a:off x="886968" y="2532888"/>
            <a:ext cx="2057400" cy="219456"/>
          </a:xfrm>
          <a:prstGeom prst="rect">
            <a:avLst/>
          </a:prstGeom>
          <a:noFill/>
          <a:ln/>
        </p:spPr>
        <p:txBody>
          <a:bodyPr wrap="square" lIns="0" tIns="0" rIns="0" bIns="0" rtlCol="0" anchor="ctr"/>
          <a:lstStyle/>
          <a:p>
            <a:pPr marL="0" indent="0" algn="ctr">
              <a:buNone/>
            </a:pPr>
            <a:r>
              <a:rPr lang="en-US" sz="1000" b="1" kern="0" spc="100" dirty="0">
                <a:solidFill>
                  <a:srgbClr val="119DA4"/>
                </a:solidFill>
              </a:rPr>
              <a:t>SEP–OCT</a:t>
            </a:r>
            <a:endParaRPr lang="en-US" sz="1000" dirty="0"/>
          </a:p>
        </p:txBody>
      </p:sp>
      <p:sp>
        <p:nvSpPr>
          <p:cNvPr id="7" name="Text 5"/>
          <p:cNvSpPr/>
          <p:nvPr/>
        </p:nvSpPr>
        <p:spPr>
          <a:xfrm>
            <a:off x="886968" y="3063240"/>
            <a:ext cx="2057400" cy="365760"/>
          </a:xfrm>
          <a:prstGeom prst="rect">
            <a:avLst/>
          </a:prstGeom>
          <a:noFill/>
          <a:ln/>
        </p:spPr>
        <p:txBody>
          <a:bodyPr wrap="square" lIns="0" tIns="0" rIns="0" bIns="0" rtlCol="0" anchor="ctr"/>
          <a:lstStyle/>
          <a:p>
            <a:pPr algn="ctr"/>
            <a:r>
              <a:rPr lang="en-US" sz="2000" b="1" dirty="0">
                <a:solidFill>
                  <a:srgbClr val="072D3B"/>
                </a:solidFill>
              </a:rPr>
              <a:t>Building a Foundation</a:t>
            </a:r>
            <a:endParaRPr lang="en-US" sz="2000" dirty="0"/>
          </a:p>
        </p:txBody>
      </p:sp>
      <p:sp>
        <p:nvSpPr>
          <p:cNvPr id="8" name="Text 6"/>
          <p:cNvSpPr/>
          <p:nvPr/>
        </p:nvSpPr>
        <p:spPr>
          <a:xfrm>
            <a:off x="978408" y="3794760"/>
            <a:ext cx="1874520" cy="640080"/>
          </a:xfrm>
          <a:prstGeom prst="rect">
            <a:avLst/>
          </a:prstGeom>
          <a:noFill/>
          <a:ln/>
        </p:spPr>
        <p:txBody>
          <a:bodyPr wrap="square" lIns="0" tIns="0" rIns="0" bIns="0" rtlCol="0" anchor="ctr">
            <a:normAutofit/>
          </a:bodyPr>
          <a:lstStyle/>
          <a:p>
            <a:pPr algn="ctr"/>
            <a:r>
              <a:rPr lang="en-US" sz="1200" dirty="0">
                <a:solidFill>
                  <a:srgbClr val="17333B"/>
                </a:solidFill>
              </a:rPr>
              <a:t>Technical focus, building routines, aerobic base</a:t>
            </a:r>
            <a:endParaRPr lang="en-US" sz="1200" dirty="0"/>
          </a:p>
        </p:txBody>
      </p:sp>
      <p:sp>
        <p:nvSpPr>
          <p:cNvPr id="9" name="Shape 7"/>
          <p:cNvSpPr/>
          <p:nvPr/>
        </p:nvSpPr>
        <p:spPr>
          <a:xfrm>
            <a:off x="3538728" y="2240280"/>
            <a:ext cx="2542032" cy="2834640"/>
          </a:xfrm>
          <a:prstGeom prst="roundRect">
            <a:avLst/>
          </a:prstGeom>
          <a:solidFill>
            <a:srgbClr val="FFFFFF"/>
          </a:solidFill>
          <a:ln w="12700">
            <a:solidFill>
              <a:srgbClr val="CBE5E7"/>
            </a:solidFill>
            <a:prstDash val="solid"/>
          </a:ln>
          <a:effectLst/>
        </p:spPr>
        <p:txBody>
          <a:bodyPr/>
          <a:lstStyle/>
          <a:p>
            <a:endParaRPr lang="en-CA"/>
          </a:p>
        </p:txBody>
      </p:sp>
      <p:sp>
        <p:nvSpPr>
          <p:cNvPr id="10" name="Text 8"/>
          <p:cNvSpPr/>
          <p:nvPr/>
        </p:nvSpPr>
        <p:spPr>
          <a:xfrm>
            <a:off x="3767328" y="2532888"/>
            <a:ext cx="2057400" cy="219456"/>
          </a:xfrm>
          <a:prstGeom prst="rect">
            <a:avLst/>
          </a:prstGeom>
          <a:noFill/>
          <a:ln/>
        </p:spPr>
        <p:txBody>
          <a:bodyPr wrap="square" lIns="0" tIns="0" rIns="0" bIns="0" rtlCol="0" anchor="ctr"/>
          <a:lstStyle/>
          <a:p>
            <a:pPr marL="0" indent="0" algn="ctr">
              <a:buNone/>
            </a:pPr>
            <a:r>
              <a:rPr lang="en-US" sz="1000" b="1" kern="0" spc="100" dirty="0">
                <a:solidFill>
                  <a:srgbClr val="119DA4"/>
                </a:solidFill>
              </a:rPr>
              <a:t>NOV–DEC</a:t>
            </a:r>
            <a:endParaRPr lang="en-US" sz="1000" dirty="0"/>
          </a:p>
        </p:txBody>
      </p:sp>
      <p:sp>
        <p:nvSpPr>
          <p:cNvPr id="11" name="Text 9"/>
          <p:cNvSpPr/>
          <p:nvPr/>
        </p:nvSpPr>
        <p:spPr>
          <a:xfrm>
            <a:off x="3767328" y="3063240"/>
            <a:ext cx="2057400" cy="365760"/>
          </a:xfrm>
          <a:prstGeom prst="rect">
            <a:avLst/>
          </a:prstGeom>
          <a:noFill/>
          <a:ln/>
        </p:spPr>
        <p:txBody>
          <a:bodyPr wrap="square" lIns="0" tIns="0" rIns="0" bIns="0" rtlCol="0" anchor="ctr"/>
          <a:lstStyle/>
          <a:p>
            <a:pPr algn="ctr"/>
            <a:r>
              <a:rPr lang="en-US" sz="2000" b="1" dirty="0">
                <a:solidFill>
                  <a:srgbClr val="072D3B"/>
                </a:solidFill>
              </a:rPr>
              <a:t>Building on Race Pace</a:t>
            </a:r>
            <a:endParaRPr lang="en-US" sz="2000" dirty="0"/>
          </a:p>
        </p:txBody>
      </p:sp>
      <p:sp>
        <p:nvSpPr>
          <p:cNvPr id="12" name="Text 10"/>
          <p:cNvSpPr/>
          <p:nvPr/>
        </p:nvSpPr>
        <p:spPr>
          <a:xfrm>
            <a:off x="3858768" y="3794760"/>
            <a:ext cx="1874520" cy="640080"/>
          </a:xfrm>
          <a:prstGeom prst="rect">
            <a:avLst/>
          </a:prstGeom>
          <a:noFill/>
          <a:ln/>
        </p:spPr>
        <p:txBody>
          <a:bodyPr wrap="square" lIns="0" tIns="0" rIns="0" bIns="0" rtlCol="0" anchor="ctr">
            <a:normAutofit fontScale="85000" lnSpcReduction="10000"/>
          </a:bodyPr>
          <a:lstStyle/>
          <a:p>
            <a:pPr algn="ctr"/>
            <a:r>
              <a:rPr lang="en-US" sz="1200" dirty="0">
                <a:solidFill>
                  <a:srgbClr val="17333B"/>
                </a:solidFill>
              </a:rPr>
              <a:t>Learning race pace, continuing to build aerobic and anaerobic base, early competition performance, maintaining technical focuses</a:t>
            </a:r>
            <a:endParaRPr lang="en-US" sz="1200" dirty="0"/>
          </a:p>
        </p:txBody>
      </p:sp>
      <p:sp>
        <p:nvSpPr>
          <p:cNvPr id="13" name="Shape 11"/>
          <p:cNvSpPr/>
          <p:nvPr/>
        </p:nvSpPr>
        <p:spPr>
          <a:xfrm>
            <a:off x="6419088" y="2240280"/>
            <a:ext cx="2542032" cy="2834640"/>
          </a:xfrm>
          <a:prstGeom prst="roundRect">
            <a:avLst/>
          </a:prstGeom>
          <a:solidFill>
            <a:srgbClr val="EAF7F8"/>
          </a:solidFill>
          <a:ln w="12700">
            <a:solidFill>
              <a:srgbClr val="CBE5E7"/>
            </a:solidFill>
            <a:prstDash val="solid"/>
          </a:ln>
          <a:effectLst/>
        </p:spPr>
        <p:txBody>
          <a:bodyPr/>
          <a:lstStyle/>
          <a:p>
            <a:endParaRPr lang="en-CA"/>
          </a:p>
        </p:txBody>
      </p:sp>
      <p:sp>
        <p:nvSpPr>
          <p:cNvPr id="14" name="Text 12"/>
          <p:cNvSpPr/>
          <p:nvPr/>
        </p:nvSpPr>
        <p:spPr>
          <a:xfrm>
            <a:off x="6647688" y="2532888"/>
            <a:ext cx="2057400" cy="219456"/>
          </a:xfrm>
          <a:prstGeom prst="rect">
            <a:avLst/>
          </a:prstGeom>
          <a:noFill/>
          <a:ln/>
        </p:spPr>
        <p:txBody>
          <a:bodyPr wrap="square" lIns="0" tIns="0" rIns="0" bIns="0" rtlCol="0" anchor="ctr"/>
          <a:lstStyle/>
          <a:p>
            <a:pPr marL="0" indent="0" algn="ctr">
              <a:buNone/>
            </a:pPr>
            <a:r>
              <a:rPr lang="en-US" sz="1000" b="1" kern="0" spc="100" dirty="0">
                <a:solidFill>
                  <a:srgbClr val="119DA4"/>
                </a:solidFill>
              </a:rPr>
              <a:t>JAN–MAR</a:t>
            </a:r>
            <a:endParaRPr lang="en-US" sz="1000" dirty="0"/>
          </a:p>
        </p:txBody>
      </p:sp>
      <p:sp>
        <p:nvSpPr>
          <p:cNvPr id="15" name="Text 13"/>
          <p:cNvSpPr/>
          <p:nvPr/>
        </p:nvSpPr>
        <p:spPr>
          <a:xfrm>
            <a:off x="6647688" y="3063240"/>
            <a:ext cx="2057400" cy="365760"/>
          </a:xfrm>
          <a:prstGeom prst="rect">
            <a:avLst/>
          </a:prstGeom>
          <a:noFill/>
          <a:ln/>
        </p:spPr>
        <p:txBody>
          <a:bodyPr wrap="square" lIns="0" tIns="0" rIns="0" bIns="0" rtlCol="0" anchor="ctr"/>
          <a:lstStyle/>
          <a:p>
            <a:pPr algn="ctr"/>
            <a:r>
              <a:rPr lang="en-US" sz="2000" b="1" dirty="0">
                <a:solidFill>
                  <a:srgbClr val="072D3B"/>
                </a:solidFill>
              </a:rPr>
              <a:t>Refine &amp; Perform</a:t>
            </a:r>
          </a:p>
        </p:txBody>
      </p:sp>
      <p:sp>
        <p:nvSpPr>
          <p:cNvPr id="16" name="Text 14"/>
          <p:cNvSpPr/>
          <p:nvPr/>
        </p:nvSpPr>
        <p:spPr>
          <a:xfrm>
            <a:off x="6739128" y="3794760"/>
            <a:ext cx="1874520" cy="640080"/>
          </a:xfrm>
          <a:prstGeom prst="rect">
            <a:avLst/>
          </a:prstGeom>
          <a:noFill/>
          <a:ln/>
        </p:spPr>
        <p:txBody>
          <a:bodyPr wrap="square" lIns="0" tIns="0" rIns="0" bIns="0" rtlCol="0" anchor="ctr">
            <a:normAutofit fontScale="92500" lnSpcReduction="10000"/>
          </a:bodyPr>
          <a:lstStyle/>
          <a:p>
            <a:pPr algn="ctr"/>
            <a:r>
              <a:rPr lang="en-US" sz="1200" dirty="0">
                <a:solidFill>
                  <a:srgbClr val="17333B"/>
                </a:solidFill>
              </a:rPr>
              <a:t>Refining the details, race focused training into Winter Championship season for all athletes (March). </a:t>
            </a:r>
            <a:endParaRPr lang="en-US" dirty="0"/>
          </a:p>
        </p:txBody>
      </p:sp>
      <p:sp>
        <p:nvSpPr>
          <p:cNvPr id="17" name="Shape 15"/>
          <p:cNvSpPr/>
          <p:nvPr/>
        </p:nvSpPr>
        <p:spPr>
          <a:xfrm>
            <a:off x="9299448" y="2240280"/>
            <a:ext cx="2542032" cy="2834640"/>
          </a:xfrm>
          <a:prstGeom prst="roundRect">
            <a:avLst/>
          </a:prstGeom>
          <a:solidFill>
            <a:srgbClr val="FFFFFF"/>
          </a:solidFill>
          <a:ln w="12700">
            <a:solidFill>
              <a:srgbClr val="CBE5E7"/>
            </a:solidFill>
            <a:prstDash val="solid"/>
          </a:ln>
          <a:effectLst/>
        </p:spPr>
        <p:txBody>
          <a:bodyPr/>
          <a:lstStyle/>
          <a:p>
            <a:endParaRPr lang="en-CA"/>
          </a:p>
        </p:txBody>
      </p:sp>
      <p:sp>
        <p:nvSpPr>
          <p:cNvPr id="18" name="Text 16"/>
          <p:cNvSpPr/>
          <p:nvPr/>
        </p:nvSpPr>
        <p:spPr>
          <a:xfrm>
            <a:off x="9528048" y="2532888"/>
            <a:ext cx="2057400" cy="219456"/>
          </a:xfrm>
          <a:prstGeom prst="rect">
            <a:avLst/>
          </a:prstGeom>
          <a:noFill/>
          <a:ln/>
        </p:spPr>
        <p:txBody>
          <a:bodyPr wrap="square" lIns="0" tIns="0" rIns="0" bIns="0" rtlCol="0" anchor="ctr"/>
          <a:lstStyle/>
          <a:p>
            <a:pPr marL="0" indent="0" algn="ctr">
              <a:buNone/>
            </a:pPr>
            <a:r>
              <a:rPr lang="en-US" sz="1000" b="1" kern="0" spc="100" dirty="0">
                <a:solidFill>
                  <a:srgbClr val="F06C5B"/>
                </a:solidFill>
              </a:rPr>
              <a:t>APR–JUN</a:t>
            </a:r>
            <a:endParaRPr lang="en-US" sz="1000" dirty="0"/>
          </a:p>
        </p:txBody>
      </p:sp>
      <p:sp>
        <p:nvSpPr>
          <p:cNvPr id="19" name="Text 17"/>
          <p:cNvSpPr/>
          <p:nvPr/>
        </p:nvSpPr>
        <p:spPr>
          <a:xfrm>
            <a:off x="9528048" y="3063240"/>
            <a:ext cx="2057400" cy="365760"/>
          </a:xfrm>
          <a:prstGeom prst="rect">
            <a:avLst/>
          </a:prstGeom>
          <a:noFill/>
          <a:ln/>
        </p:spPr>
        <p:txBody>
          <a:bodyPr wrap="square" lIns="0" tIns="0" rIns="0" bIns="0" rtlCol="0" anchor="ctr"/>
          <a:lstStyle/>
          <a:p>
            <a:pPr algn="ctr"/>
            <a:r>
              <a:rPr lang="en-US" sz="2000" b="1" dirty="0">
                <a:solidFill>
                  <a:srgbClr val="072D3B"/>
                </a:solidFill>
              </a:rPr>
              <a:t>Build to Peak</a:t>
            </a:r>
          </a:p>
        </p:txBody>
      </p:sp>
      <p:sp>
        <p:nvSpPr>
          <p:cNvPr id="20" name="Text 18"/>
          <p:cNvSpPr/>
          <p:nvPr/>
        </p:nvSpPr>
        <p:spPr>
          <a:xfrm>
            <a:off x="9619488" y="3794760"/>
            <a:ext cx="1874520" cy="640080"/>
          </a:xfrm>
          <a:prstGeom prst="rect">
            <a:avLst/>
          </a:prstGeom>
          <a:noFill/>
          <a:ln/>
        </p:spPr>
        <p:txBody>
          <a:bodyPr wrap="square" lIns="0" tIns="0" rIns="0" bIns="0" rtlCol="0" anchor="ctr">
            <a:normAutofit/>
          </a:bodyPr>
          <a:lstStyle/>
          <a:p>
            <a:pPr algn="ctr"/>
            <a:r>
              <a:rPr lang="en-US" sz="1200" dirty="0">
                <a:solidFill>
                  <a:srgbClr val="17333B"/>
                </a:solidFill>
              </a:rPr>
              <a:t>Team building, long-course focus, season finish.</a:t>
            </a:r>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SEASON TRAINING GROUPS</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Practices by training group</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Use the online calendar for the current pool and dryland schedule.</a:t>
            </a:r>
            <a:endParaRPr lang="en-US" sz="1250" dirty="0"/>
          </a:p>
        </p:txBody>
      </p:sp>
      <p:sp>
        <p:nvSpPr>
          <p:cNvPr id="5" name="Shape 3"/>
          <p:cNvSpPr/>
          <p:nvPr/>
        </p:nvSpPr>
        <p:spPr>
          <a:xfrm>
            <a:off x="685800" y="2057400"/>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6" name="Shape 4"/>
          <p:cNvSpPr/>
          <p:nvPr/>
        </p:nvSpPr>
        <p:spPr>
          <a:xfrm>
            <a:off x="685800" y="2057400"/>
            <a:ext cx="64008" cy="914400"/>
          </a:xfrm>
          <a:prstGeom prst="rect">
            <a:avLst/>
          </a:prstGeom>
          <a:solidFill>
            <a:srgbClr val="119DA4"/>
          </a:solidFill>
          <a:ln w="12700">
            <a:solidFill>
              <a:srgbClr val="119DA4"/>
            </a:solidFill>
            <a:prstDash val="solid"/>
          </a:ln>
        </p:spPr>
        <p:txBody>
          <a:bodyPr/>
          <a:lstStyle/>
          <a:p>
            <a:endParaRPr lang="en-CA"/>
          </a:p>
        </p:txBody>
      </p:sp>
      <p:sp>
        <p:nvSpPr>
          <p:cNvPr id="7" name="Text 5"/>
          <p:cNvSpPr/>
          <p:nvPr/>
        </p:nvSpPr>
        <p:spPr>
          <a:xfrm>
            <a:off x="914400" y="224028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FUNdations</a:t>
            </a:r>
            <a:endParaRPr lang="en-US" sz="1500" dirty="0"/>
          </a:p>
        </p:txBody>
      </p:sp>
      <p:sp>
        <p:nvSpPr>
          <p:cNvPr id="8" name="Text 6"/>
          <p:cNvSpPr/>
          <p:nvPr/>
        </p:nvSpPr>
        <p:spPr>
          <a:xfrm>
            <a:off x="914400" y="2651760"/>
            <a:ext cx="3017520" cy="164592"/>
          </a:xfrm>
          <a:prstGeom prst="rect">
            <a:avLst/>
          </a:prstGeom>
          <a:noFill/>
          <a:ln/>
        </p:spPr>
        <p:txBody>
          <a:bodyPr wrap="square" lIns="0" tIns="0" rIns="0" bIns="0" rtlCol="0" anchor="t">
            <a:normAutofit fontScale="92500" lnSpcReduction="10000"/>
          </a:bodyPr>
          <a:lstStyle/>
          <a:p>
            <a:pPr marL="0" indent="0">
              <a:buNone/>
            </a:pPr>
            <a:r>
              <a:rPr lang="en-US" sz="1150" dirty="0">
                <a:solidFill>
                  <a:srgbClr val="17333B"/>
                </a:solidFill>
              </a:rPr>
              <a:t>Coach: Alina </a:t>
            </a:r>
            <a:endParaRPr lang="en-US" sz="1150" dirty="0"/>
          </a:p>
        </p:txBody>
      </p:sp>
      <p:sp>
        <p:nvSpPr>
          <p:cNvPr id="9" name="Shape 7"/>
          <p:cNvSpPr/>
          <p:nvPr/>
        </p:nvSpPr>
        <p:spPr>
          <a:xfrm>
            <a:off x="4526280" y="2057400"/>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dirty="0"/>
          </a:p>
        </p:txBody>
      </p:sp>
      <p:sp>
        <p:nvSpPr>
          <p:cNvPr id="10" name="Shape 8"/>
          <p:cNvSpPr/>
          <p:nvPr/>
        </p:nvSpPr>
        <p:spPr>
          <a:xfrm>
            <a:off x="4526280" y="2057400"/>
            <a:ext cx="64008" cy="914400"/>
          </a:xfrm>
          <a:prstGeom prst="rect">
            <a:avLst/>
          </a:prstGeom>
          <a:solidFill>
            <a:srgbClr val="F06C5B"/>
          </a:solidFill>
          <a:ln w="12700">
            <a:solidFill>
              <a:srgbClr val="F06C5B"/>
            </a:solidFill>
            <a:prstDash val="solid"/>
          </a:ln>
        </p:spPr>
        <p:txBody>
          <a:bodyPr/>
          <a:lstStyle/>
          <a:p>
            <a:endParaRPr lang="en-CA"/>
          </a:p>
        </p:txBody>
      </p:sp>
      <p:sp>
        <p:nvSpPr>
          <p:cNvPr id="11" name="Text 9"/>
          <p:cNvSpPr/>
          <p:nvPr/>
        </p:nvSpPr>
        <p:spPr>
          <a:xfrm>
            <a:off x="4754880" y="224028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Fundamentals 1</a:t>
            </a:r>
            <a:endParaRPr lang="en-US" sz="1500" dirty="0"/>
          </a:p>
        </p:txBody>
      </p:sp>
      <p:sp>
        <p:nvSpPr>
          <p:cNvPr id="12" name="Text 10"/>
          <p:cNvSpPr/>
          <p:nvPr/>
        </p:nvSpPr>
        <p:spPr>
          <a:xfrm>
            <a:off x="4754880" y="2651760"/>
            <a:ext cx="3017520" cy="164592"/>
          </a:xfrm>
          <a:prstGeom prst="rect">
            <a:avLst/>
          </a:prstGeom>
          <a:noFill/>
          <a:ln/>
        </p:spPr>
        <p:txBody>
          <a:bodyPr wrap="square" lIns="0" tIns="0" rIns="0" bIns="0" rtlCol="0" anchor="t">
            <a:normAutofit fontScale="92500" lnSpcReduction="10000"/>
          </a:bodyPr>
          <a:lstStyle/>
          <a:p>
            <a:pPr marL="0" indent="0">
              <a:buNone/>
            </a:pPr>
            <a:r>
              <a:rPr lang="en-US" sz="1150" dirty="0">
                <a:solidFill>
                  <a:srgbClr val="17333B"/>
                </a:solidFill>
              </a:rPr>
              <a:t>Coach: Joel/Alina</a:t>
            </a:r>
            <a:endParaRPr lang="en-US" sz="1150" dirty="0"/>
          </a:p>
        </p:txBody>
      </p:sp>
      <p:sp>
        <p:nvSpPr>
          <p:cNvPr id="13" name="Shape 11"/>
          <p:cNvSpPr/>
          <p:nvPr/>
        </p:nvSpPr>
        <p:spPr>
          <a:xfrm>
            <a:off x="8366760" y="2057400"/>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dirty="0"/>
          </a:p>
        </p:txBody>
      </p:sp>
      <p:sp>
        <p:nvSpPr>
          <p:cNvPr id="14" name="Shape 12"/>
          <p:cNvSpPr/>
          <p:nvPr/>
        </p:nvSpPr>
        <p:spPr>
          <a:xfrm>
            <a:off x="8366760" y="2057400"/>
            <a:ext cx="64008" cy="914400"/>
          </a:xfrm>
          <a:prstGeom prst="rect">
            <a:avLst/>
          </a:prstGeom>
          <a:solidFill>
            <a:srgbClr val="E9B44C"/>
          </a:solidFill>
          <a:ln w="12700">
            <a:solidFill>
              <a:srgbClr val="E9B44C"/>
            </a:solidFill>
            <a:prstDash val="solid"/>
          </a:ln>
        </p:spPr>
        <p:txBody>
          <a:bodyPr/>
          <a:lstStyle/>
          <a:p>
            <a:endParaRPr lang="en-CA"/>
          </a:p>
        </p:txBody>
      </p:sp>
      <p:sp>
        <p:nvSpPr>
          <p:cNvPr id="15" name="Text 13"/>
          <p:cNvSpPr/>
          <p:nvPr/>
        </p:nvSpPr>
        <p:spPr>
          <a:xfrm>
            <a:off x="8595360" y="224028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Fundamentals 2</a:t>
            </a:r>
            <a:endParaRPr lang="en-US" sz="1500" dirty="0"/>
          </a:p>
        </p:txBody>
      </p:sp>
      <p:sp>
        <p:nvSpPr>
          <p:cNvPr id="16" name="Text 14"/>
          <p:cNvSpPr/>
          <p:nvPr/>
        </p:nvSpPr>
        <p:spPr>
          <a:xfrm>
            <a:off x="8595360" y="2651760"/>
            <a:ext cx="3017520" cy="164592"/>
          </a:xfrm>
          <a:prstGeom prst="rect">
            <a:avLst/>
          </a:prstGeom>
          <a:noFill/>
          <a:ln/>
        </p:spPr>
        <p:txBody>
          <a:bodyPr wrap="square" lIns="0" tIns="0" rIns="0" bIns="0" rtlCol="0" anchor="t">
            <a:normAutofit fontScale="92500" lnSpcReduction="10000"/>
          </a:bodyPr>
          <a:lstStyle/>
          <a:p>
            <a:r>
              <a:rPr lang="en-US" sz="1150" dirty="0">
                <a:solidFill>
                  <a:srgbClr val="17333B"/>
                </a:solidFill>
              </a:rPr>
              <a:t>Coach: Joel</a:t>
            </a:r>
            <a:r>
              <a:rPr lang="en-US" sz="1150" dirty="0">
                <a:solidFill>
                  <a:srgbClr val="000000"/>
                </a:solidFill>
              </a:rPr>
              <a:t>/Alina</a:t>
            </a:r>
            <a:endParaRPr lang="en-US" sz="1150" dirty="0"/>
          </a:p>
        </p:txBody>
      </p:sp>
      <p:sp>
        <p:nvSpPr>
          <p:cNvPr id="17" name="Shape 15"/>
          <p:cNvSpPr/>
          <p:nvPr/>
        </p:nvSpPr>
        <p:spPr>
          <a:xfrm>
            <a:off x="685800" y="3227832"/>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18" name="Shape 16"/>
          <p:cNvSpPr/>
          <p:nvPr/>
        </p:nvSpPr>
        <p:spPr>
          <a:xfrm>
            <a:off x="685800" y="3227832"/>
            <a:ext cx="64008" cy="914400"/>
          </a:xfrm>
          <a:prstGeom prst="rect">
            <a:avLst/>
          </a:prstGeom>
          <a:solidFill>
            <a:srgbClr val="119DA4"/>
          </a:solidFill>
          <a:ln w="12700">
            <a:solidFill>
              <a:srgbClr val="119DA4"/>
            </a:solidFill>
            <a:prstDash val="solid"/>
          </a:ln>
        </p:spPr>
        <p:txBody>
          <a:bodyPr/>
          <a:lstStyle/>
          <a:p>
            <a:endParaRPr lang="en-CA"/>
          </a:p>
        </p:txBody>
      </p:sp>
      <p:sp>
        <p:nvSpPr>
          <p:cNvPr id="19" name="Text 17"/>
          <p:cNvSpPr/>
          <p:nvPr/>
        </p:nvSpPr>
        <p:spPr>
          <a:xfrm>
            <a:off x="914400" y="3410712"/>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Fundamentals 3</a:t>
            </a:r>
            <a:endParaRPr lang="en-US" sz="1500" dirty="0"/>
          </a:p>
        </p:txBody>
      </p:sp>
      <p:sp>
        <p:nvSpPr>
          <p:cNvPr id="20" name="Text 18"/>
          <p:cNvSpPr/>
          <p:nvPr/>
        </p:nvSpPr>
        <p:spPr>
          <a:xfrm>
            <a:off x="914400" y="3822192"/>
            <a:ext cx="3017520" cy="164592"/>
          </a:xfrm>
          <a:prstGeom prst="rect">
            <a:avLst/>
          </a:prstGeom>
          <a:noFill/>
          <a:ln/>
        </p:spPr>
        <p:txBody>
          <a:bodyPr wrap="square" lIns="0" tIns="0" rIns="0" bIns="0" rtlCol="0" anchor="t">
            <a:normAutofit fontScale="92500" lnSpcReduction="10000"/>
          </a:bodyPr>
          <a:lstStyle/>
          <a:p>
            <a:r>
              <a:rPr lang="en-US" sz="1150" dirty="0">
                <a:solidFill>
                  <a:srgbClr val="17333B"/>
                </a:solidFill>
              </a:rPr>
              <a:t>Coach: Joel/Alina</a:t>
            </a:r>
            <a:endParaRPr lang="en-US" sz="1150" dirty="0"/>
          </a:p>
        </p:txBody>
      </p:sp>
      <p:sp>
        <p:nvSpPr>
          <p:cNvPr id="21" name="Shape 19"/>
          <p:cNvSpPr/>
          <p:nvPr/>
        </p:nvSpPr>
        <p:spPr>
          <a:xfrm>
            <a:off x="4526280" y="3227832"/>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22" name="Shape 20"/>
          <p:cNvSpPr/>
          <p:nvPr/>
        </p:nvSpPr>
        <p:spPr>
          <a:xfrm>
            <a:off x="4526280" y="3227832"/>
            <a:ext cx="64008" cy="914400"/>
          </a:xfrm>
          <a:prstGeom prst="rect">
            <a:avLst/>
          </a:prstGeom>
          <a:solidFill>
            <a:srgbClr val="F06C5B"/>
          </a:solidFill>
          <a:ln w="12700">
            <a:solidFill>
              <a:srgbClr val="F06C5B"/>
            </a:solidFill>
            <a:prstDash val="solid"/>
          </a:ln>
        </p:spPr>
        <p:txBody>
          <a:bodyPr/>
          <a:lstStyle/>
          <a:p>
            <a:endParaRPr lang="en-CA"/>
          </a:p>
        </p:txBody>
      </p:sp>
      <p:sp>
        <p:nvSpPr>
          <p:cNvPr id="23" name="Text 21"/>
          <p:cNvSpPr/>
          <p:nvPr/>
        </p:nvSpPr>
        <p:spPr>
          <a:xfrm>
            <a:off x="4754880" y="3410712"/>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AGD Prep</a:t>
            </a:r>
            <a:endParaRPr lang="en-US" sz="1500" dirty="0"/>
          </a:p>
        </p:txBody>
      </p:sp>
      <p:sp>
        <p:nvSpPr>
          <p:cNvPr id="24" name="Text 22"/>
          <p:cNvSpPr/>
          <p:nvPr/>
        </p:nvSpPr>
        <p:spPr>
          <a:xfrm>
            <a:off x="4754880" y="3822192"/>
            <a:ext cx="3017520" cy="164592"/>
          </a:xfrm>
          <a:prstGeom prst="rect">
            <a:avLst/>
          </a:prstGeom>
          <a:noFill/>
          <a:ln/>
        </p:spPr>
        <p:txBody>
          <a:bodyPr wrap="square" lIns="0" tIns="0" rIns="0" bIns="0" rtlCol="0" anchor="t">
            <a:normAutofit fontScale="92500" lnSpcReduction="10000"/>
          </a:bodyPr>
          <a:lstStyle/>
          <a:p>
            <a:pPr marL="0" indent="0">
              <a:buNone/>
            </a:pPr>
            <a:r>
              <a:rPr lang="en-US" sz="1150" dirty="0">
                <a:solidFill>
                  <a:srgbClr val="17333B"/>
                </a:solidFill>
              </a:rPr>
              <a:t>Coach: Joel</a:t>
            </a:r>
            <a:endParaRPr lang="en-US" sz="1150" dirty="0"/>
          </a:p>
        </p:txBody>
      </p:sp>
      <p:sp>
        <p:nvSpPr>
          <p:cNvPr id="25" name="Shape 23"/>
          <p:cNvSpPr/>
          <p:nvPr/>
        </p:nvSpPr>
        <p:spPr>
          <a:xfrm>
            <a:off x="8366760" y="3227832"/>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26" name="Shape 24"/>
          <p:cNvSpPr/>
          <p:nvPr/>
        </p:nvSpPr>
        <p:spPr>
          <a:xfrm>
            <a:off x="8366760" y="3227832"/>
            <a:ext cx="64008" cy="914400"/>
          </a:xfrm>
          <a:prstGeom prst="rect">
            <a:avLst/>
          </a:prstGeom>
          <a:solidFill>
            <a:srgbClr val="E9B44C"/>
          </a:solidFill>
          <a:ln w="12700">
            <a:solidFill>
              <a:srgbClr val="E9B44C"/>
            </a:solidFill>
            <a:prstDash val="solid"/>
          </a:ln>
        </p:spPr>
        <p:txBody>
          <a:bodyPr/>
          <a:lstStyle/>
          <a:p>
            <a:endParaRPr lang="en-CA"/>
          </a:p>
        </p:txBody>
      </p:sp>
      <p:sp>
        <p:nvSpPr>
          <p:cNvPr id="27" name="Text 25"/>
          <p:cNvSpPr/>
          <p:nvPr/>
        </p:nvSpPr>
        <p:spPr>
          <a:xfrm>
            <a:off x="8595360" y="3410712"/>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Age Group Development</a:t>
            </a:r>
            <a:endParaRPr lang="en-US" sz="1500" dirty="0"/>
          </a:p>
        </p:txBody>
      </p:sp>
      <p:sp>
        <p:nvSpPr>
          <p:cNvPr id="28" name="Text 26"/>
          <p:cNvSpPr/>
          <p:nvPr/>
        </p:nvSpPr>
        <p:spPr>
          <a:xfrm>
            <a:off x="8595360" y="3822192"/>
            <a:ext cx="3017520" cy="164592"/>
          </a:xfrm>
          <a:prstGeom prst="rect">
            <a:avLst/>
          </a:prstGeom>
          <a:noFill/>
          <a:ln/>
        </p:spPr>
        <p:txBody>
          <a:bodyPr wrap="square" lIns="0" tIns="0" rIns="0" bIns="0" rtlCol="0" anchor="t">
            <a:normAutofit fontScale="92500" lnSpcReduction="10000"/>
          </a:bodyPr>
          <a:lstStyle/>
          <a:p>
            <a:pPr marL="0" indent="0">
              <a:buNone/>
            </a:pPr>
            <a:r>
              <a:rPr lang="en-US" sz="1150" dirty="0">
                <a:solidFill>
                  <a:srgbClr val="17333B"/>
                </a:solidFill>
              </a:rPr>
              <a:t>Coach: Elise</a:t>
            </a:r>
            <a:endParaRPr lang="en-US" sz="1150" dirty="0"/>
          </a:p>
        </p:txBody>
      </p:sp>
      <p:sp>
        <p:nvSpPr>
          <p:cNvPr id="29" name="Shape 27"/>
          <p:cNvSpPr/>
          <p:nvPr/>
        </p:nvSpPr>
        <p:spPr>
          <a:xfrm>
            <a:off x="685800" y="4398264"/>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30" name="Shape 28"/>
          <p:cNvSpPr/>
          <p:nvPr/>
        </p:nvSpPr>
        <p:spPr>
          <a:xfrm>
            <a:off x="685800" y="4398264"/>
            <a:ext cx="64008" cy="914400"/>
          </a:xfrm>
          <a:prstGeom prst="rect">
            <a:avLst/>
          </a:prstGeom>
          <a:solidFill>
            <a:srgbClr val="119DA4"/>
          </a:solidFill>
          <a:ln w="12700">
            <a:solidFill>
              <a:srgbClr val="119DA4"/>
            </a:solidFill>
            <a:prstDash val="solid"/>
          </a:ln>
        </p:spPr>
        <p:txBody>
          <a:bodyPr/>
          <a:lstStyle/>
          <a:p>
            <a:endParaRPr lang="en-CA"/>
          </a:p>
        </p:txBody>
      </p:sp>
      <p:sp>
        <p:nvSpPr>
          <p:cNvPr id="31" name="Text 29"/>
          <p:cNvSpPr/>
          <p:nvPr/>
        </p:nvSpPr>
        <p:spPr>
          <a:xfrm>
            <a:off x="914400" y="4581144"/>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Junior</a:t>
            </a:r>
            <a:endParaRPr lang="en-US" sz="1500" dirty="0"/>
          </a:p>
        </p:txBody>
      </p:sp>
      <p:sp>
        <p:nvSpPr>
          <p:cNvPr id="32" name="Text 30"/>
          <p:cNvSpPr/>
          <p:nvPr/>
        </p:nvSpPr>
        <p:spPr>
          <a:xfrm>
            <a:off x="914400" y="4992624"/>
            <a:ext cx="3017520" cy="164592"/>
          </a:xfrm>
          <a:prstGeom prst="rect">
            <a:avLst/>
          </a:prstGeom>
          <a:noFill/>
          <a:ln/>
        </p:spPr>
        <p:txBody>
          <a:bodyPr wrap="square" lIns="0" tIns="0" rIns="0" bIns="0" rtlCol="0" anchor="t">
            <a:normAutofit fontScale="92500" lnSpcReduction="10000"/>
          </a:bodyPr>
          <a:lstStyle/>
          <a:p>
            <a:pPr marL="0" indent="0">
              <a:buNone/>
            </a:pPr>
            <a:r>
              <a:rPr lang="en-US" sz="1150" dirty="0">
                <a:solidFill>
                  <a:srgbClr val="17333B"/>
                </a:solidFill>
              </a:rPr>
              <a:t>Coach: Robyn</a:t>
            </a:r>
            <a:endParaRPr lang="en-US" sz="1150" dirty="0"/>
          </a:p>
        </p:txBody>
      </p:sp>
      <p:sp>
        <p:nvSpPr>
          <p:cNvPr id="33" name="Shape 31"/>
          <p:cNvSpPr/>
          <p:nvPr/>
        </p:nvSpPr>
        <p:spPr>
          <a:xfrm>
            <a:off x="4526280" y="4398264"/>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34" name="Shape 32"/>
          <p:cNvSpPr/>
          <p:nvPr/>
        </p:nvSpPr>
        <p:spPr>
          <a:xfrm>
            <a:off x="4526280" y="4398264"/>
            <a:ext cx="64008" cy="914400"/>
          </a:xfrm>
          <a:prstGeom prst="rect">
            <a:avLst/>
          </a:prstGeom>
          <a:solidFill>
            <a:srgbClr val="F06C5B"/>
          </a:solidFill>
          <a:ln w="12700">
            <a:solidFill>
              <a:srgbClr val="F06C5B"/>
            </a:solidFill>
            <a:prstDash val="solid"/>
          </a:ln>
        </p:spPr>
        <p:txBody>
          <a:bodyPr/>
          <a:lstStyle/>
          <a:p>
            <a:endParaRPr lang="en-CA"/>
          </a:p>
        </p:txBody>
      </p:sp>
      <p:sp>
        <p:nvSpPr>
          <p:cNvPr id="35" name="Text 33"/>
          <p:cNvSpPr/>
          <p:nvPr/>
        </p:nvSpPr>
        <p:spPr>
          <a:xfrm>
            <a:off x="4754880" y="4581144"/>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Senior Prep</a:t>
            </a:r>
            <a:endParaRPr lang="en-US" sz="1500" dirty="0"/>
          </a:p>
        </p:txBody>
      </p:sp>
      <p:sp>
        <p:nvSpPr>
          <p:cNvPr id="36" name="Text 34"/>
          <p:cNvSpPr/>
          <p:nvPr/>
        </p:nvSpPr>
        <p:spPr>
          <a:xfrm>
            <a:off x="4754880" y="4992624"/>
            <a:ext cx="3017520" cy="164592"/>
          </a:xfrm>
          <a:prstGeom prst="rect">
            <a:avLst/>
          </a:prstGeom>
          <a:noFill/>
          <a:ln/>
        </p:spPr>
        <p:txBody>
          <a:bodyPr wrap="square" lIns="0" tIns="0" rIns="0" bIns="0" rtlCol="0" anchor="t">
            <a:normAutofit fontScale="92500" lnSpcReduction="10000"/>
          </a:bodyPr>
          <a:lstStyle/>
          <a:p>
            <a:r>
              <a:rPr lang="en-US" sz="1150" dirty="0">
                <a:solidFill>
                  <a:srgbClr val="17333B"/>
                </a:solidFill>
              </a:rPr>
              <a:t>Coach: Robyn</a:t>
            </a:r>
            <a:endParaRPr lang="en-US" sz="1150" dirty="0"/>
          </a:p>
        </p:txBody>
      </p:sp>
      <p:sp>
        <p:nvSpPr>
          <p:cNvPr id="37" name="Shape 35"/>
          <p:cNvSpPr/>
          <p:nvPr/>
        </p:nvSpPr>
        <p:spPr>
          <a:xfrm>
            <a:off x="8366760" y="4398264"/>
            <a:ext cx="3429000" cy="914400"/>
          </a:xfrm>
          <a:prstGeom prst="roundRect">
            <a:avLst>
              <a:gd name="adj" fmla="val 6000"/>
            </a:avLst>
          </a:prstGeom>
          <a:solidFill>
            <a:srgbClr val="FFFFFF"/>
          </a:solidFill>
          <a:ln w="12700">
            <a:solidFill>
              <a:srgbClr val="CBE5E7"/>
            </a:solidFill>
            <a:prstDash val="solid"/>
          </a:ln>
          <a:effectLst/>
        </p:spPr>
        <p:txBody>
          <a:bodyPr/>
          <a:lstStyle/>
          <a:p>
            <a:endParaRPr lang="en-CA"/>
          </a:p>
        </p:txBody>
      </p:sp>
      <p:sp>
        <p:nvSpPr>
          <p:cNvPr id="38" name="Shape 36"/>
          <p:cNvSpPr/>
          <p:nvPr/>
        </p:nvSpPr>
        <p:spPr>
          <a:xfrm>
            <a:off x="8366760" y="4398264"/>
            <a:ext cx="64008" cy="914400"/>
          </a:xfrm>
          <a:prstGeom prst="rect">
            <a:avLst/>
          </a:prstGeom>
          <a:solidFill>
            <a:srgbClr val="E9B44C"/>
          </a:solidFill>
          <a:ln w="12700">
            <a:solidFill>
              <a:srgbClr val="E9B44C"/>
            </a:solidFill>
            <a:prstDash val="solid"/>
          </a:ln>
        </p:spPr>
        <p:txBody>
          <a:bodyPr/>
          <a:lstStyle/>
          <a:p>
            <a:endParaRPr lang="en-CA"/>
          </a:p>
        </p:txBody>
      </p:sp>
      <p:sp>
        <p:nvSpPr>
          <p:cNvPr id="39" name="Text 37"/>
          <p:cNvSpPr/>
          <p:nvPr/>
        </p:nvSpPr>
        <p:spPr>
          <a:xfrm>
            <a:off x="8595360" y="4581144"/>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Senior</a:t>
            </a:r>
            <a:endParaRPr lang="en-US" sz="1500" dirty="0"/>
          </a:p>
        </p:txBody>
      </p:sp>
      <p:sp>
        <p:nvSpPr>
          <p:cNvPr id="40" name="Text 38"/>
          <p:cNvSpPr/>
          <p:nvPr/>
        </p:nvSpPr>
        <p:spPr>
          <a:xfrm>
            <a:off x="8595360" y="4992624"/>
            <a:ext cx="3017520" cy="164592"/>
          </a:xfrm>
          <a:prstGeom prst="rect">
            <a:avLst/>
          </a:prstGeom>
          <a:noFill/>
          <a:ln/>
        </p:spPr>
        <p:txBody>
          <a:bodyPr wrap="square" lIns="0" tIns="0" rIns="0" bIns="0" rtlCol="0" anchor="t">
            <a:normAutofit fontScale="92500" lnSpcReduction="10000"/>
          </a:bodyPr>
          <a:lstStyle/>
          <a:p>
            <a:r>
              <a:rPr lang="en-US" sz="1150" dirty="0">
                <a:solidFill>
                  <a:srgbClr val="17333B"/>
                </a:solidFill>
              </a:rPr>
              <a:t>Coach: Robyn</a:t>
            </a:r>
            <a:endParaRPr lang="en-US" sz="1150" dirty="0"/>
          </a:p>
        </p:txBody>
      </p:sp>
      <p:sp>
        <p:nvSpPr>
          <p:cNvPr id="41"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15</a:t>
            </a:fld>
            <a:endParaRPr lang="en-US"/>
          </a:p>
        </p:txBody>
      </p:sp>
      <p:sp>
        <p:nvSpPr>
          <p:cNvPr id="42" name="TextBox 41">
            <a:extLst>
              <a:ext uri="{FF2B5EF4-FFF2-40B4-BE49-F238E27FC236}">
                <a16:creationId xmlns:a16="http://schemas.microsoft.com/office/drawing/2014/main" id="{23FAA4F0-88D5-1663-1B89-06F8C412BF40}"/>
              </a:ext>
            </a:extLst>
          </p:cNvPr>
          <p:cNvSpPr txBox="1"/>
          <p:nvPr/>
        </p:nvSpPr>
        <p:spPr>
          <a:xfrm>
            <a:off x="640080" y="5982064"/>
            <a:ext cx="11109960" cy="369332"/>
          </a:xfrm>
          <a:prstGeom prst="rect">
            <a:avLst/>
          </a:prstGeom>
          <a:noFill/>
        </p:spPr>
        <p:txBody>
          <a:bodyPr wrap="square" rtlCol="0">
            <a:spAutoFit/>
          </a:bodyPr>
          <a:lstStyle/>
          <a:p>
            <a:r>
              <a:rPr lang="en-CA" dirty="0"/>
              <a:t>Confirm days, time and changes at </a:t>
            </a:r>
            <a:r>
              <a:rPr lang="en-CA" dirty="0">
                <a:hlinkClick r:id="rId3"/>
              </a:rPr>
              <a:t>www.sealions.ca/calendar</a:t>
            </a:r>
            <a:r>
              <a:rPr lang="en-CA" dirty="0"/>
              <a:t> </a:t>
            </a:r>
          </a:p>
        </p:txBody>
      </p:sp>
      <p:sp>
        <p:nvSpPr>
          <p:cNvPr id="44" name="Shape 15">
            <a:extLst>
              <a:ext uri="{FF2B5EF4-FFF2-40B4-BE49-F238E27FC236}">
                <a16:creationId xmlns:a16="http://schemas.microsoft.com/office/drawing/2014/main" id="{A615B271-3765-610E-9C9B-98908D6C3AA6}"/>
              </a:ext>
            </a:extLst>
          </p:cNvPr>
          <p:cNvSpPr/>
          <p:nvPr/>
        </p:nvSpPr>
        <p:spPr>
          <a:xfrm>
            <a:off x="701802" y="5481496"/>
            <a:ext cx="11077956" cy="389620"/>
          </a:xfrm>
          <a:prstGeom prst="roundRect">
            <a:avLst>
              <a:gd name="adj" fmla="val 6000"/>
            </a:avLst>
          </a:prstGeom>
          <a:solidFill>
            <a:srgbClr val="FFFFFF"/>
          </a:solidFill>
          <a:ln w="12700">
            <a:solidFill>
              <a:srgbClr val="CBE5E7"/>
            </a:solidFill>
            <a:prstDash val="solid"/>
          </a:ln>
          <a:effectLst/>
        </p:spPr>
        <p:txBody>
          <a:bodyPr lIns="91440" tIns="45720" rIns="91440" bIns="45720" anchor="t"/>
          <a:lstStyle/>
          <a:p>
            <a:r>
              <a:rPr lang="en-CA" sz="1500" b="1" dirty="0">
                <a:solidFill>
                  <a:srgbClr val="072D3B"/>
                </a:solidFill>
              </a:rPr>
              <a:t>Group Assistant Coaches: </a:t>
            </a:r>
            <a:r>
              <a:rPr lang="en-CA" sz="1200" dirty="0">
                <a:solidFill>
                  <a:srgbClr val="072D3B"/>
                </a:solidFill>
              </a:rPr>
              <a:t>Coach Jordan, Coach Ian, and Coach Jesse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11A63-94A8-8C63-A693-5A35D7A22071}"/>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100EBFAF-2729-4CC6-E6D9-61FEA2101F64}"/>
              </a:ext>
            </a:extLst>
          </p:cNvPr>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SEASON DRYLAND</a:t>
            </a:r>
            <a:endParaRPr lang="en-US" sz="950" dirty="0"/>
          </a:p>
        </p:txBody>
      </p:sp>
      <p:sp>
        <p:nvSpPr>
          <p:cNvPr id="3" name="Text 1">
            <a:extLst>
              <a:ext uri="{FF2B5EF4-FFF2-40B4-BE49-F238E27FC236}">
                <a16:creationId xmlns:a16="http://schemas.microsoft.com/office/drawing/2014/main" id="{19918F75-2739-7FB1-2905-2220AD519673}"/>
              </a:ext>
            </a:extLst>
          </p:cNvPr>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Practices by training group</a:t>
            </a:r>
            <a:endParaRPr lang="en-US" sz="2700" dirty="0"/>
          </a:p>
        </p:txBody>
      </p:sp>
      <p:sp>
        <p:nvSpPr>
          <p:cNvPr id="4" name="Text 2">
            <a:extLst>
              <a:ext uri="{FF2B5EF4-FFF2-40B4-BE49-F238E27FC236}">
                <a16:creationId xmlns:a16="http://schemas.microsoft.com/office/drawing/2014/main" id="{4C225A85-5645-6DBB-ACCD-2990E9CE6997}"/>
              </a:ext>
            </a:extLst>
          </p:cNvPr>
          <p:cNvSpPr/>
          <p:nvPr/>
        </p:nvSpPr>
        <p:spPr>
          <a:xfrm>
            <a:off x="594360" y="1554480"/>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Use the online calendar for the current pool and dryland schedule.</a:t>
            </a:r>
            <a:endParaRPr lang="en-US" sz="1250" dirty="0"/>
          </a:p>
        </p:txBody>
      </p:sp>
      <p:sp>
        <p:nvSpPr>
          <p:cNvPr id="41" name="Slide Number Placeholder 0">
            <a:extLst>
              <a:ext uri="{FF2B5EF4-FFF2-40B4-BE49-F238E27FC236}">
                <a16:creationId xmlns:a16="http://schemas.microsoft.com/office/drawing/2014/main" id="{AF1AF67B-69A4-27A3-7B60-9D9BD437F5B7}"/>
              </a:ext>
            </a:extLst>
          </p:cNvPr>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16</a:t>
            </a:fld>
            <a:endParaRPr lang="en-US"/>
          </a:p>
        </p:txBody>
      </p:sp>
      <p:sp>
        <p:nvSpPr>
          <p:cNvPr id="42" name="TextBox 41">
            <a:extLst>
              <a:ext uri="{FF2B5EF4-FFF2-40B4-BE49-F238E27FC236}">
                <a16:creationId xmlns:a16="http://schemas.microsoft.com/office/drawing/2014/main" id="{5FA12965-1E76-74BF-1575-E88E080E32AF}"/>
              </a:ext>
            </a:extLst>
          </p:cNvPr>
          <p:cNvSpPr txBox="1"/>
          <p:nvPr/>
        </p:nvSpPr>
        <p:spPr>
          <a:xfrm>
            <a:off x="685800" y="5612732"/>
            <a:ext cx="11109960" cy="369332"/>
          </a:xfrm>
          <a:prstGeom prst="rect">
            <a:avLst/>
          </a:prstGeom>
          <a:noFill/>
        </p:spPr>
        <p:txBody>
          <a:bodyPr wrap="square" rtlCol="0">
            <a:spAutoFit/>
          </a:bodyPr>
          <a:lstStyle/>
          <a:p>
            <a:r>
              <a:rPr lang="en-CA" dirty="0"/>
              <a:t>Confirm days, time and changes at </a:t>
            </a:r>
            <a:r>
              <a:rPr lang="en-CA" dirty="0">
                <a:hlinkClick r:id="rId3"/>
              </a:rPr>
              <a:t>www.sealions.ca/calendar</a:t>
            </a:r>
            <a:r>
              <a:rPr lang="en-CA" dirty="0"/>
              <a:t> </a:t>
            </a:r>
          </a:p>
        </p:txBody>
      </p:sp>
      <p:sp>
        <p:nvSpPr>
          <p:cNvPr id="44" name="Text 3">
            <a:extLst>
              <a:ext uri="{FF2B5EF4-FFF2-40B4-BE49-F238E27FC236}">
                <a16:creationId xmlns:a16="http://schemas.microsoft.com/office/drawing/2014/main" id="{4B4B64D9-D3D8-5A75-04D9-4C1EE60CE90F}"/>
              </a:ext>
            </a:extLst>
          </p:cNvPr>
          <p:cNvSpPr/>
          <p:nvPr/>
        </p:nvSpPr>
        <p:spPr>
          <a:xfrm>
            <a:off x="594360" y="2053791"/>
            <a:ext cx="5830503" cy="3611880"/>
          </a:xfrm>
          <a:prstGeom prst="rect">
            <a:avLst/>
          </a:prstGeom>
          <a:noFill/>
          <a:ln/>
        </p:spPr>
        <p:txBody>
          <a:bodyPr wrap="square" lIns="635" tIns="635" rIns="635" bIns="635" rtlCol="0" anchor="t">
            <a:normAutofit/>
          </a:bodyPr>
          <a:lstStyle/>
          <a:p>
            <a:pPr marL="203200" indent="-203200">
              <a:buSzPct val="100000"/>
              <a:buChar char="•"/>
            </a:pPr>
            <a:r>
              <a:rPr lang="en-US" sz="1700" dirty="0">
                <a:solidFill>
                  <a:srgbClr val="17333B"/>
                </a:solidFill>
              </a:rPr>
              <a:t>Senior, Senior Prep, and Junior will each have dryland twice a week. On Track 2 on Monday/Wednesday 6:00-7:00pm, and PT Studio on Friday 4:30-5:30pm.</a:t>
            </a:r>
          </a:p>
          <a:p>
            <a:pPr marL="203200" indent="-203200">
              <a:buSzPct val="100000"/>
              <a:buChar char="•"/>
            </a:pPr>
            <a:r>
              <a:rPr lang="en-US" sz="1700" dirty="0">
                <a:solidFill>
                  <a:srgbClr val="17333B"/>
                </a:solidFill>
              </a:rPr>
              <a:t>AGD will have dryland once a week on Tuesday from 6:00-6:45pm on Track 2.</a:t>
            </a:r>
          </a:p>
          <a:p>
            <a:pPr marL="203200" indent="-203200">
              <a:buSzPct val="100000"/>
              <a:buChar char="•"/>
            </a:pPr>
            <a:r>
              <a:rPr lang="en-US" sz="1700" dirty="0">
                <a:solidFill>
                  <a:srgbClr val="17333B"/>
                </a:solidFill>
              </a:rPr>
              <a:t>Dryland coaches are:</a:t>
            </a:r>
          </a:p>
          <a:p>
            <a:pPr marL="660400" lvl="1" indent="-203200">
              <a:buSzPct val="100000"/>
              <a:buFont typeface="Courier New"/>
              <a:buChar char="o"/>
            </a:pPr>
            <a:r>
              <a:rPr lang="en-US" sz="1700" dirty="0">
                <a:solidFill>
                  <a:srgbClr val="17333B"/>
                </a:solidFill>
              </a:rPr>
              <a:t>Senior: Ben (Mon), Brendan &amp; Fiona (Fri)</a:t>
            </a:r>
          </a:p>
          <a:p>
            <a:pPr marL="660400" lvl="1" indent="-203200">
              <a:buSzPct val="100000"/>
              <a:buFont typeface="Courier New"/>
              <a:buChar char="o"/>
            </a:pPr>
            <a:r>
              <a:rPr lang="en-US" sz="1700" dirty="0" err="1">
                <a:solidFill>
                  <a:srgbClr val="17333B"/>
                </a:solidFill>
              </a:rPr>
              <a:t>SeniorPrep</a:t>
            </a:r>
            <a:r>
              <a:rPr lang="en-US" sz="1700" dirty="0">
                <a:solidFill>
                  <a:srgbClr val="17333B"/>
                </a:solidFill>
              </a:rPr>
              <a:t>/Junior: Brendan (Wed), Brendan &amp; Fiona (Fri)</a:t>
            </a:r>
          </a:p>
          <a:p>
            <a:pPr marL="660400" lvl="1" indent="-203200">
              <a:buSzPct val="100000"/>
              <a:buFont typeface="Courier New"/>
              <a:buChar char="o"/>
            </a:pPr>
            <a:r>
              <a:rPr lang="en-US" sz="1700" dirty="0">
                <a:solidFill>
                  <a:srgbClr val="17333B"/>
                </a:solidFill>
                <a:ea typeface="+mn-lt"/>
                <a:cs typeface="+mn-lt"/>
              </a:rPr>
              <a:t>AGD: Martina (Tues)</a:t>
            </a:r>
          </a:p>
          <a:p>
            <a:pPr marL="203200" indent="-203200">
              <a:buSzPct val="100000"/>
              <a:buFont typeface="Arial"/>
              <a:buChar char="•"/>
            </a:pPr>
            <a:r>
              <a:rPr lang="en-US" sz="1700" dirty="0">
                <a:solidFill>
                  <a:srgbClr val="17333B"/>
                </a:solidFill>
                <a:ea typeface="+mn-lt"/>
                <a:cs typeface="+mn-lt"/>
              </a:rPr>
              <a:t>Dryland training is an important part of our swimmers’ development, helping them build </a:t>
            </a:r>
            <a:r>
              <a:rPr lang="en-US" sz="1700" b="1" dirty="0">
                <a:solidFill>
                  <a:srgbClr val="17333B"/>
                </a:solidFill>
                <a:ea typeface="+mn-lt"/>
                <a:cs typeface="+mn-lt"/>
              </a:rPr>
              <a:t>strength, power, mobility, coordination, and injury resilience</a:t>
            </a:r>
            <a:r>
              <a:rPr lang="en-US" sz="1700" dirty="0">
                <a:solidFill>
                  <a:srgbClr val="17333B"/>
                </a:solidFill>
                <a:ea typeface="+mn-lt"/>
                <a:cs typeface="+mn-lt"/>
              </a:rPr>
              <a:t> that directly supports performance in the water. </a:t>
            </a:r>
            <a:endParaRPr lang="en-US" dirty="0"/>
          </a:p>
        </p:txBody>
      </p:sp>
      <p:pic>
        <p:nvPicPr>
          <p:cNvPr id="45" name="Picture 44" descr="What you need to know about Free Weights and Exercise Machines - GOQii">
            <a:extLst>
              <a:ext uri="{FF2B5EF4-FFF2-40B4-BE49-F238E27FC236}">
                <a16:creationId xmlns:a16="http://schemas.microsoft.com/office/drawing/2014/main" id="{E9F76977-0ADC-7D56-6120-10B3D8DCB636}"/>
              </a:ext>
            </a:extLst>
          </p:cNvPr>
          <p:cNvPicPr>
            <a:picLocks noChangeAspect="1"/>
          </p:cNvPicPr>
          <p:nvPr/>
        </p:nvPicPr>
        <p:blipFill>
          <a:blip r:embed="rId4"/>
          <a:stretch>
            <a:fillRect/>
          </a:stretch>
        </p:blipFill>
        <p:spPr>
          <a:xfrm>
            <a:off x="6902482" y="2498458"/>
            <a:ext cx="5289518" cy="2722546"/>
          </a:xfrm>
          <a:prstGeom prst="rect">
            <a:avLst/>
          </a:prstGeom>
        </p:spPr>
      </p:pic>
    </p:spTree>
    <p:extLst>
      <p:ext uri="{BB962C8B-B14F-4D97-AF65-F5344CB8AC3E}">
        <p14:creationId xmlns:p14="http://schemas.microsoft.com/office/powerpoint/2010/main" val="3005427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COACH COMMUNICATION</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The right conversation at the right time</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Keep communication respectful, athlete-centred and away from active practice or race moments.</a:t>
            </a:r>
            <a:endParaRPr lang="en-US" sz="1250" dirty="0"/>
          </a:p>
        </p:txBody>
      </p:sp>
      <p:sp>
        <p:nvSpPr>
          <p:cNvPr id="5" name="Shape 3"/>
          <p:cNvSpPr/>
          <p:nvPr/>
        </p:nvSpPr>
        <p:spPr>
          <a:xfrm>
            <a:off x="64008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6" name="Shape 4"/>
          <p:cNvSpPr/>
          <p:nvPr/>
        </p:nvSpPr>
        <p:spPr>
          <a:xfrm>
            <a:off x="640080" y="2148840"/>
            <a:ext cx="64008" cy="3337560"/>
          </a:xfrm>
          <a:prstGeom prst="rect">
            <a:avLst/>
          </a:prstGeom>
          <a:solidFill>
            <a:srgbClr val="119DA4"/>
          </a:solidFill>
          <a:ln w="12700">
            <a:solidFill>
              <a:srgbClr val="119DA4"/>
            </a:solidFill>
            <a:prstDash val="solid"/>
          </a:ln>
        </p:spPr>
        <p:txBody>
          <a:bodyPr/>
          <a:lstStyle/>
          <a:p>
            <a:endParaRPr lang="en-CA"/>
          </a:p>
        </p:txBody>
      </p:sp>
      <p:sp>
        <p:nvSpPr>
          <p:cNvPr id="7" name="Text 5"/>
          <p:cNvSpPr/>
          <p:nvPr/>
        </p:nvSpPr>
        <p:spPr>
          <a:xfrm>
            <a:off x="86868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PRACTICES</a:t>
            </a:r>
          </a:p>
        </p:txBody>
      </p:sp>
      <p:sp>
        <p:nvSpPr>
          <p:cNvPr id="8" name="Text 6"/>
          <p:cNvSpPr/>
          <p:nvPr/>
        </p:nvSpPr>
        <p:spPr>
          <a:xfrm>
            <a:off x="868680" y="2743200"/>
            <a:ext cx="3017520" cy="2587752"/>
          </a:xfrm>
          <a:prstGeom prst="rect">
            <a:avLst/>
          </a:prstGeom>
          <a:noFill/>
          <a:ln/>
        </p:spPr>
        <p:txBody>
          <a:bodyPr wrap="square" lIns="0" tIns="0" rIns="0" bIns="0" rtlCol="0" anchor="t">
            <a:normAutofit fontScale="85000" lnSpcReduction="20000"/>
          </a:bodyPr>
          <a:lstStyle/>
          <a:p>
            <a:r>
              <a:rPr lang="en-US" sz="1150" dirty="0">
                <a:solidFill>
                  <a:srgbClr val="17333B"/>
                </a:solidFill>
                <a:ea typeface="+mn-lt"/>
                <a:cs typeface="+mn-lt"/>
              </a:rPr>
              <a:t>We value open, respectful communication between parents and coaches. </a:t>
            </a:r>
            <a:r>
              <a:rPr lang="en-US" sz="1150" b="1" dirty="0">
                <a:solidFill>
                  <a:srgbClr val="17333B"/>
                </a:solidFill>
                <a:ea typeface="+mn-lt"/>
                <a:cs typeface="+mn-lt"/>
              </a:rPr>
              <a:t>Please direct questions or concerns about practices, training, attendance, or progress to the coaching staff rather than addressing them on the pool deck or in front of athletes.</a:t>
            </a:r>
            <a:endParaRPr lang="en-US" dirty="0"/>
          </a:p>
          <a:p>
            <a:pPr marL="285750" indent="-285750">
              <a:buFont typeface="Arial"/>
              <a:buChar char="•"/>
            </a:pPr>
            <a:r>
              <a:rPr lang="en-US" sz="1150" b="1" dirty="0">
                <a:solidFill>
                  <a:srgbClr val="17333B"/>
                </a:solidFill>
                <a:ea typeface="+mn-lt"/>
                <a:cs typeface="+mn-lt"/>
              </a:rPr>
              <a:t>During practice:</a:t>
            </a:r>
            <a:r>
              <a:rPr lang="en-US" sz="1150" dirty="0">
                <a:solidFill>
                  <a:srgbClr val="17333B"/>
                </a:solidFill>
                <a:ea typeface="+mn-lt"/>
                <a:cs typeface="+mn-lt"/>
              </a:rPr>
              <a:t> Please allow coaches to focus on the swimmers and avoid interruptions – no parents on deck!!!  </a:t>
            </a:r>
            <a:endParaRPr lang="en-US" dirty="0"/>
          </a:p>
          <a:p>
            <a:pPr marL="285750" indent="-285750">
              <a:buFont typeface="Arial"/>
              <a:buChar char="•"/>
            </a:pPr>
            <a:r>
              <a:rPr lang="en-US" sz="1150" b="1" dirty="0">
                <a:solidFill>
                  <a:srgbClr val="17333B"/>
                </a:solidFill>
                <a:ea typeface="+mn-lt"/>
                <a:cs typeface="+mn-lt"/>
              </a:rPr>
              <a:t>Questions or concerns:</a:t>
            </a:r>
            <a:r>
              <a:rPr lang="en-US" sz="1150" dirty="0">
                <a:solidFill>
                  <a:srgbClr val="17333B"/>
                </a:solidFill>
                <a:ea typeface="+mn-lt"/>
                <a:cs typeface="+mn-lt"/>
              </a:rPr>
              <a:t> Email the appropriate coach or arrange a private time to connect. </a:t>
            </a:r>
            <a:endParaRPr lang="en-US" dirty="0"/>
          </a:p>
          <a:p>
            <a:pPr marL="285750" indent="-285750">
              <a:buFont typeface="Arial"/>
              <a:buChar char="•"/>
            </a:pPr>
            <a:r>
              <a:rPr lang="en-US" sz="1150" b="1" dirty="0">
                <a:solidFill>
                  <a:srgbClr val="17333B"/>
                </a:solidFill>
                <a:ea typeface="+mn-lt"/>
                <a:cs typeface="+mn-lt"/>
              </a:rPr>
              <a:t>Athlete independence:</a:t>
            </a:r>
            <a:r>
              <a:rPr lang="en-US" sz="1150" dirty="0">
                <a:solidFill>
                  <a:srgbClr val="17333B"/>
                </a:solidFill>
                <a:ea typeface="+mn-lt"/>
                <a:cs typeface="+mn-lt"/>
              </a:rPr>
              <a:t> We encourage swimmers to take increasing ownership of their training and communicate directly with coaches when appropriate. </a:t>
            </a:r>
            <a:endParaRPr lang="en-US" dirty="0"/>
          </a:p>
          <a:p>
            <a:pPr marL="285750" indent="-285750">
              <a:buFont typeface="Arial"/>
              <a:buChar char="•"/>
            </a:pPr>
            <a:r>
              <a:rPr lang="en-US" sz="1150" b="1" dirty="0">
                <a:solidFill>
                  <a:srgbClr val="17333B"/>
                </a:solidFill>
                <a:ea typeface="+mn-lt"/>
                <a:cs typeface="+mn-lt"/>
              </a:rPr>
              <a:t>Respectful communication:</a:t>
            </a:r>
            <a:r>
              <a:rPr lang="en-US" sz="1150" dirty="0">
                <a:solidFill>
                  <a:srgbClr val="17333B"/>
                </a:solidFill>
                <a:ea typeface="+mn-lt"/>
                <a:cs typeface="+mn-lt"/>
              </a:rPr>
              <a:t> We expect communication to remain positive, respectful, and solution-focused. </a:t>
            </a:r>
            <a:endParaRPr lang="en-US" dirty="0"/>
          </a:p>
          <a:p>
            <a:pPr marL="285750" indent="-285750">
              <a:buFont typeface="Arial"/>
              <a:buChar char="•"/>
            </a:pPr>
            <a:r>
              <a:rPr lang="en-US" sz="1150" b="1" dirty="0">
                <a:solidFill>
                  <a:srgbClr val="17333B"/>
                </a:solidFill>
                <a:ea typeface="+mn-lt"/>
                <a:cs typeface="+mn-lt"/>
              </a:rPr>
              <a:t>Team updates:</a:t>
            </a:r>
            <a:r>
              <a:rPr lang="en-US" sz="1150" dirty="0">
                <a:solidFill>
                  <a:srgbClr val="17333B"/>
                </a:solidFill>
                <a:ea typeface="+mn-lt"/>
                <a:cs typeface="+mn-lt"/>
              </a:rPr>
              <a:t> Schedule changes and important information will be shared through our regular communication channels.</a:t>
            </a:r>
            <a:endParaRPr lang="en-US" dirty="0"/>
          </a:p>
          <a:p>
            <a:endParaRPr lang="en-US" sz="1150" dirty="0">
              <a:solidFill>
                <a:srgbClr val="17333B"/>
              </a:solidFill>
            </a:endParaRPr>
          </a:p>
        </p:txBody>
      </p:sp>
      <p:sp>
        <p:nvSpPr>
          <p:cNvPr id="9" name="Shape 7"/>
          <p:cNvSpPr/>
          <p:nvPr/>
        </p:nvSpPr>
        <p:spPr>
          <a:xfrm>
            <a:off x="448056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0" name="Shape 8"/>
          <p:cNvSpPr/>
          <p:nvPr/>
        </p:nvSpPr>
        <p:spPr>
          <a:xfrm>
            <a:off x="4480560" y="2148840"/>
            <a:ext cx="64008" cy="3337560"/>
          </a:xfrm>
          <a:prstGeom prst="rect">
            <a:avLst/>
          </a:prstGeom>
          <a:solidFill>
            <a:srgbClr val="F06C5B"/>
          </a:solidFill>
          <a:ln w="12700">
            <a:solidFill>
              <a:srgbClr val="F06C5B"/>
            </a:solidFill>
            <a:prstDash val="solid"/>
          </a:ln>
        </p:spPr>
        <p:txBody>
          <a:bodyPr/>
          <a:lstStyle/>
          <a:p>
            <a:endParaRPr lang="en-CA"/>
          </a:p>
        </p:txBody>
      </p:sp>
      <p:sp>
        <p:nvSpPr>
          <p:cNvPr id="11" name="Text 9"/>
          <p:cNvSpPr/>
          <p:nvPr/>
        </p:nvSpPr>
        <p:spPr>
          <a:xfrm>
            <a:off x="470916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COMPETITIONS</a:t>
            </a:r>
          </a:p>
        </p:txBody>
      </p:sp>
      <p:sp>
        <p:nvSpPr>
          <p:cNvPr id="12" name="Text 10"/>
          <p:cNvSpPr/>
          <p:nvPr/>
        </p:nvSpPr>
        <p:spPr>
          <a:xfrm>
            <a:off x="4709160" y="2743200"/>
            <a:ext cx="3017520" cy="2587752"/>
          </a:xfrm>
          <a:prstGeom prst="rect">
            <a:avLst/>
          </a:prstGeom>
          <a:noFill/>
          <a:ln/>
        </p:spPr>
        <p:txBody>
          <a:bodyPr wrap="square" lIns="0" tIns="0" rIns="0" bIns="0" rtlCol="0" anchor="t">
            <a:normAutofit fontScale="85000" lnSpcReduction="20000"/>
          </a:bodyPr>
          <a:lstStyle/>
          <a:p>
            <a:r>
              <a:rPr lang="en-US" sz="1150" dirty="0">
                <a:solidFill>
                  <a:srgbClr val="17333B"/>
                </a:solidFill>
                <a:ea typeface="+mn-lt"/>
                <a:cs typeface="+mn-lt"/>
              </a:rPr>
              <a:t>Competitions are an important part of our swimmers’ development and provide an opportunity to put their training into practice. </a:t>
            </a:r>
            <a:r>
              <a:rPr lang="en-US" sz="1150" b="1" dirty="0">
                <a:solidFill>
                  <a:srgbClr val="17333B"/>
                </a:solidFill>
                <a:ea typeface="+mn-lt"/>
                <a:cs typeface="+mn-lt"/>
              </a:rPr>
              <a:t>We ask parents to support their swimmer’s experience while allowing coaches to manage race plans, warm-ups, and competition logistics.</a:t>
            </a:r>
            <a:endParaRPr lang="en-US" dirty="0"/>
          </a:p>
          <a:p>
            <a:pPr marL="285750" indent="-285750">
              <a:buFont typeface="Arial"/>
              <a:buChar char="•"/>
            </a:pPr>
            <a:r>
              <a:rPr lang="en-US" sz="1150" b="1" dirty="0">
                <a:solidFill>
                  <a:srgbClr val="17333B"/>
                </a:solidFill>
                <a:ea typeface="+mn-lt"/>
                <a:cs typeface="+mn-lt"/>
              </a:rPr>
              <a:t>Attendance:</a:t>
            </a:r>
            <a:r>
              <a:rPr lang="en-US" sz="1150" dirty="0">
                <a:solidFill>
                  <a:srgbClr val="17333B"/>
                </a:solidFill>
                <a:ea typeface="+mn-lt"/>
                <a:cs typeface="+mn-lt"/>
              </a:rPr>
              <a:t> Please communicate absences as early as possible. </a:t>
            </a:r>
            <a:endParaRPr lang="en-US" dirty="0"/>
          </a:p>
          <a:p>
            <a:pPr marL="285750" indent="-285750">
              <a:buFont typeface="Arial"/>
              <a:buChar char="•"/>
            </a:pPr>
            <a:r>
              <a:rPr lang="en-US" sz="1150" b="1" dirty="0">
                <a:solidFill>
                  <a:srgbClr val="17333B"/>
                </a:solidFill>
                <a:ea typeface="+mn-lt"/>
                <a:cs typeface="+mn-lt"/>
              </a:rPr>
              <a:t>At the meet:</a:t>
            </a:r>
            <a:r>
              <a:rPr lang="en-US" sz="1150" dirty="0">
                <a:solidFill>
                  <a:srgbClr val="17333B"/>
                </a:solidFill>
                <a:ea typeface="+mn-lt"/>
                <a:cs typeface="+mn-lt"/>
              </a:rPr>
              <a:t> Coaches are responsible for athletes during scheduled team activities, including warm-up and racing. </a:t>
            </a:r>
            <a:endParaRPr lang="en-US" dirty="0"/>
          </a:p>
          <a:p>
            <a:pPr marL="285750" indent="-285750">
              <a:buFont typeface="Arial"/>
              <a:buChar char="•"/>
            </a:pPr>
            <a:r>
              <a:rPr lang="en-US" sz="1150" b="1" dirty="0">
                <a:solidFill>
                  <a:srgbClr val="17333B"/>
                </a:solidFill>
                <a:ea typeface="+mn-lt"/>
                <a:cs typeface="+mn-lt"/>
              </a:rPr>
              <a:t>Parent role:</a:t>
            </a:r>
            <a:r>
              <a:rPr lang="en-US" sz="1150" dirty="0">
                <a:solidFill>
                  <a:srgbClr val="17333B"/>
                </a:solidFill>
                <a:ea typeface="+mn-lt"/>
                <a:cs typeface="+mn-lt"/>
              </a:rPr>
              <a:t> Encourage, support, and celebrate effort rather than focusing on times or results. </a:t>
            </a:r>
            <a:endParaRPr lang="en-US" dirty="0"/>
          </a:p>
          <a:p>
            <a:pPr marL="285750" indent="-285750">
              <a:buFont typeface="Arial"/>
              <a:buChar char="•"/>
            </a:pPr>
            <a:r>
              <a:rPr lang="en-US" sz="1150" b="1" dirty="0">
                <a:solidFill>
                  <a:srgbClr val="17333B"/>
                </a:solidFill>
                <a:ea typeface="+mn-lt"/>
                <a:cs typeface="+mn-lt"/>
              </a:rPr>
              <a:t>Communication:</a:t>
            </a:r>
            <a:r>
              <a:rPr lang="en-US" sz="1150" dirty="0">
                <a:solidFill>
                  <a:srgbClr val="17333B"/>
                </a:solidFill>
                <a:ea typeface="+mn-lt"/>
                <a:cs typeface="+mn-lt"/>
              </a:rPr>
              <a:t> Please direct questions or concerns to coaches privately and not during the competition. </a:t>
            </a:r>
            <a:endParaRPr lang="en-US" dirty="0"/>
          </a:p>
          <a:p>
            <a:pPr marL="285750" indent="-285750">
              <a:buFont typeface="Arial"/>
              <a:buChar char="•"/>
            </a:pPr>
            <a:r>
              <a:rPr lang="en-US" sz="1150" b="1" dirty="0">
                <a:solidFill>
                  <a:srgbClr val="17333B"/>
                </a:solidFill>
                <a:ea typeface="+mn-lt"/>
                <a:cs typeface="+mn-lt"/>
              </a:rPr>
              <a:t>Independence:</a:t>
            </a:r>
            <a:r>
              <a:rPr lang="en-US" sz="1150" dirty="0">
                <a:solidFill>
                  <a:srgbClr val="17333B"/>
                </a:solidFill>
                <a:ea typeface="+mn-lt"/>
                <a:cs typeface="+mn-lt"/>
              </a:rPr>
              <a:t> We encourage swimmers to take ownership of their schedule, equipment, races, and communication with coaches as they get older.</a:t>
            </a:r>
            <a:endParaRPr lang="en-US" dirty="0"/>
          </a:p>
          <a:p>
            <a:pPr marL="0" indent="0">
              <a:buNone/>
            </a:pPr>
            <a:endParaRPr lang="en-US" sz="1150" dirty="0">
              <a:solidFill>
                <a:srgbClr val="17333B"/>
              </a:solidFill>
            </a:endParaRPr>
          </a:p>
        </p:txBody>
      </p:sp>
      <p:sp>
        <p:nvSpPr>
          <p:cNvPr id="13" name="Shape 11"/>
          <p:cNvSpPr/>
          <p:nvPr/>
        </p:nvSpPr>
        <p:spPr>
          <a:xfrm>
            <a:off x="832104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4" name="Shape 12"/>
          <p:cNvSpPr/>
          <p:nvPr/>
        </p:nvSpPr>
        <p:spPr>
          <a:xfrm>
            <a:off x="8321040" y="2148840"/>
            <a:ext cx="64008" cy="3337560"/>
          </a:xfrm>
          <a:prstGeom prst="rect">
            <a:avLst/>
          </a:prstGeom>
          <a:solidFill>
            <a:srgbClr val="E9B44C"/>
          </a:solidFill>
          <a:ln w="12700">
            <a:solidFill>
              <a:srgbClr val="E9B44C"/>
            </a:solidFill>
            <a:prstDash val="solid"/>
          </a:ln>
        </p:spPr>
        <p:txBody>
          <a:bodyPr/>
          <a:lstStyle/>
          <a:p>
            <a:endParaRPr lang="en-CA"/>
          </a:p>
        </p:txBody>
      </p:sp>
      <p:sp>
        <p:nvSpPr>
          <p:cNvPr id="15" name="Text 13"/>
          <p:cNvSpPr/>
          <p:nvPr/>
        </p:nvSpPr>
        <p:spPr>
          <a:xfrm>
            <a:off x="854964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DEVELOPMENT</a:t>
            </a:r>
            <a:endParaRPr lang="en-US" sz="1500" dirty="0"/>
          </a:p>
        </p:txBody>
      </p:sp>
      <p:sp>
        <p:nvSpPr>
          <p:cNvPr id="16" name="Text 14"/>
          <p:cNvSpPr/>
          <p:nvPr/>
        </p:nvSpPr>
        <p:spPr>
          <a:xfrm>
            <a:off x="8549640" y="2743200"/>
            <a:ext cx="3017520" cy="2587752"/>
          </a:xfrm>
          <a:prstGeom prst="rect">
            <a:avLst/>
          </a:prstGeom>
          <a:noFill/>
          <a:ln/>
        </p:spPr>
        <p:txBody>
          <a:bodyPr wrap="square" lIns="0" tIns="0" rIns="0" bIns="0" rtlCol="0" anchor="t">
            <a:normAutofit/>
          </a:bodyPr>
          <a:lstStyle/>
          <a:p>
            <a:r>
              <a:rPr lang="en-US" sz="1150" dirty="0">
                <a:solidFill>
                  <a:srgbClr val="17333B"/>
                </a:solidFill>
                <a:ea typeface="+mn-lt"/>
                <a:cs typeface="+mn-lt"/>
              </a:rPr>
              <a:t>We want swimmers to take ownership of their development by working directly with their coach to </a:t>
            </a:r>
            <a:r>
              <a:rPr lang="en-US" sz="1150" b="1" dirty="0">
                <a:solidFill>
                  <a:srgbClr val="17333B"/>
                </a:solidFill>
                <a:ea typeface="+mn-lt"/>
                <a:cs typeface="+mn-lt"/>
              </a:rPr>
              <a:t>set meaningful goals, identify areas for improvement, and take responsibility for their progress</a:t>
            </a:r>
            <a:r>
              <a:rPr lang="en-US" sz="1150" dirty="0">
                <a:solidFill>
                  <a:srgbClr val="17333B"/>
                </a:solidFill>
                <a:ea typeface="+mn-lt"/>
                <a:cs typeface="+mn-lt"/>
              </a:rPr>
              <a:t>. Parents play an important role in supporting and encouraging this process, but goal setting and development should primarily be a </a:t>
            </a:r>
            <a:r>
              <a:rPr lang="en-US" sz="1150" b="1" dirty="0">
                <a:solidFill>
                  <a:srgbClr val="17333B"/>
                </a:solidFill>
                <a:ea typeface="+mn-lt"/>
                <a:cs typeface="+mn-lt"/>
              </a:rPr>
              <a:t>conversation between the swimmer and coach</a:t>
            </a:r>
            <a:r>
              <a:rPr lang="en-US" sz="1150" dirty="0">
                <a:solidFill>
                  <a:srgbClr val="17333B"/>
                </a:solidFill>
                <a:ea typeface="+mn-lt"/>
                <a:cs typeface="+mn-lt"/>
              </a:rPr>
              <a:t>, rather than something driven by parents.</a:t>
            </a:r>
            <a:endParaRPr lang="en-US" dirty="0"/>
          </a:p>
        </p:txBody>
      </p:sp>
      <p:sp>
        <p:nvSpPr>
          <p:cNvPr id="17" name="Text 15"/>
          <p:cNvSpPr/>
          <p:nvPr/>
        </p:nvSpPr>
        <p:spPr>
          <a:xfrm>
            <a:off x="2377440" y="5669280"/>
            <a:ext cx="7406640" cy="310896"/>
          </a:xfrm>
          <a:prstGeom prst="rect">
            <a:avLst/>
          </a:prstGeom>
          <a:noFill/>
          <a:ln/>
        </p:spPr>
        <p:txBody>
          <a:bodyPr wrap="square" lIns="0" tIns="0" rIns="0" bIns="0" rtlCol="0" anchor="ctr"/>
          <a:lstStyle/>
          <a:p>
            <a:pPr marL="0" indent="0" algn="ctr">
              <a:buNone/>
            </a:pPr>
            <a:r>
              <a:rPr lang="en-US" sz="1300" b="1" dirty="0">
                <a:solidFill>
                  <a:srgbClr val="119DA4"/>
                </a:solidFill>
              </a:rPr>
              <a:t>Primary Head Coach / Registrar contact: robynl@calgarywinterclub.com</a:t>
            </a:r>
            <a:endParaRPr lang="en-US" sz="130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SEASON SCHEDULE</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Upcoming swim meets</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Meet eligibility varies by group. Always use the event page and coach direction as the source of truth.</a:t>
            </a:r>
            <a:endParaRPr lang="en-US" sz="1250" dirty="0"/>
          </a:p>
        </p:txBody>
      </p:sp>
      <p:sp>
        <p:nvSpPr>
          <p:cNvPr id="5" name="Shape 3"/>
          <p:cNvSpPr/>
          <p:nvPr/>
        </p:nvSpPr>
        <p:spPr>
          <a:xfrm>
            <a:off x="777240" y="2057400"/>
            <a:ext cx="10652760" cy="566928"/>
          </a:xfrm>
          <a:prstGeom prst="roundRect">
            <a:avLst/>
          </a:prstGeom>
          <a:solidFill>
            <a:srgbClr val="EAF7F8"/>
          </a:solidFill>
          <a:ln w="12700">
            <a:solidFill>
              <a:srgbClr val="CBE5E7"/>
            </a:solidFill>
            <a:prstDash val="solid"/>
          </a:ln>
        </p:spPr>
        <p:txBody>
          <a:bodyPr/>
          <a:lstStyle/>
          <a:p>
            <a:endParaRPr lang="en-CA"/>
          </a:p>
        </p:txBody>
      </p:sp>
      <p:sp>
        <p:nvSpPr>
          <p:cNvPr id="6" name="Text 4"/>
          <p:cNvSpPr/>
          <p:nvPr/>
        </p:nvSpPr>
        <p:spPr>
          <a:xfrm>
            <a:off x="1051560" y="2221992"/>
            <a:ext cx="1371600" cy="201168"/>
          </a:xfrm>
          <a:prstGeom prst="rect">
            <a:avLst/>
          </a:prstGeom>
          <a:noFill/>
          <a:ln/>
        </p:spPr>
        <p:txBody>
          <a:bodyPr wrap="square" lIns="0" tIns="0" rIns="0" bIns="0" rtlCol="0" anchor="ctr"/>
          <a:lstStyle/>
          <a:p>
            <a:pPr marL="0" indent="0">
              <a:buNone/>
            </a:pPr>
            <a:r>
              <a:rPr lang="en-US" sz="1100" b="1" dirty="0">
                <a:solidFill>
                  <a:srgbClr val="119DA4"/>
                </a:solidFill>
              </a:rPr>
              <a:t>OCT 17</a:t>
            </a:r>
            <a:endParaRPr lang="en-US" sz="1100" dirty="0"/>
          </a:p>
        </p:txBody>
      </p:sp>
      <p:sp>
        <p:nvSpPr>
          <p:cNvPr id="7" name="Text 5"/>
          <p:cNvSpPr/>
          <p:nvPr/>
        </p:nvSpPr>
        <p:spPr>
          <a:xfrm>
            <a:off x="2606040" y="2194560"/>
            <a:ext cx="8138160" cy="246888"/>
          </a:xfrm>
          <a:prstGeom prst="rect">
            <a:avLst/>
          </a:prstGeom>
          <a:noFill/>
          <a:ln/>
        </p:spPr>
        <p:txBody>
          <a:bodyPr wrap="square" lIns="0" tIns="0" rIns="0" bIns="0" rtlCol="0" anchor="ctr"/>
          <a:lstStyle/>
          <a:p>
            <a:pPr marL="0" indent="0">
              <a:buNone/>
            </a:pPr>
            <a:r>
              <a:rPr lang="en-US" sz="1400" b="1" dirty="0">
                <a:solidFill>
                  <a:srgbClr val="072D3B"/>
                </a:solidFill>
              </a:rPr>
              <a:t>UCSC Fall Start Up </a:t>
            </a:r>
            <a:r>
              <a:rPr lang="en-US" sz="1200" cap="small" dirty="0">
                <a:solidFill>
                  <a:srgbClr val="072D3B"/>
                </a:solidFill>
              </a:rPr>
              <a:t>(AGD, Junior, Senior Prep, &amp; Senior)</a:t>
            </a:r>
            <a:endParaRPr lang="en-US" sz="1200" cap="small" dirty="0"/>
          </a:p>
        </p:txBody>
      </p:sp>
      <p:sp>
        <p:nvSpPr>
          <p:cNvPr id="8" name="Shape 6"/>
          <p:cNvSpPr/>
          <p:nvPr/>
        </p:nvSpPr>
        <p:spPr>
          <a:xfrm>
            <a:off x="749808" y="2834640"/>
            <a:ext cx="10652760" cy="566928"/>
          </a:xfrm>
          <a:prstGeom prst="roundRect">
            <a:avLst/>
          </a:prstGeom>
          <a:solidFill>
            <a:srgbClr val="FFFFFF"/>
          </a:solidFill>
          <a:ln w="12700">
            <a:solidFill>
              <a:srgbClr val="CBE5E7"/>
            </a:solidFill>
            <a:prstDash val="solid"/>
          </a:ln>
        </p:spPr>
        <p:txBody>
          <a:bodyPr/>
          <a:lstStyle/>
          <a:p>
            <a:endParaRPr lang="en-CA"/>
          </a:p>
        </p:txBody>
      </p:sp>
      <p:sp>
        <p:nvSpPr>
          <p:cNvPr id="9" name="Text 7"/>
          <p:cNvSpPr/>
          <p:nvPr/>
        </p:nvSpPr>
        <p:spPr>
          <a:xfrm>
            <a:off x="1051560" y="2980944"/>
            <a:ext cx="1371600" cy="201168"/>
          </a:xfrm>
          <a:prstGeom prst="rect">
            <a:avLst/>
          </a:prstGeom>
          <a:noFill/>
          <a:ln/>
        </p:spPr>
        <p:txBody>
          <a:bodyPr wrap="square" lIns="0" tIns="0" rIns="0" bIns="0" rtlCol="0" anchor="ctr"/>
          <a:lstStyle/>
          <a:p>
            <a:pPr marL="0" indent="0">
              <a:buNone/>
            </a:pPr>
            <a:r>
              <a:rPr lang="en-US" sz="1100" b="1" dirty="0">
                <a:solidFill>
                  <a:srgbClr val="119DA4"/>
                </a:solidFill>
              </a:rPr>
              <a:t>OCT 17</a:t>
            </a:r>
            <a:endParaRPr lang="en-US" sz="1100" dirty="0"/>
          </a:p>
        </p:txBody>
      </p:sp>
      <p:sp>
        <p:nvSpPr>
          <p:cNvPr id="10" name="Text 8"/>
          <p:cNvSpPr/>
          <p:nvPr/>
        </p:nvSpPr>
        <p:spPr>
          <a:xfrm>
            <a:off x="2606040" y="2953512"/>
            <a:ext cx="8138160" cy="246888"/>
          </a:xfrm>
          <a:prstGeom prst="rect">
            <a:avLst/>
          </a:prstGeom>
          <a:noFill/>
          <a:ln/>
        </p:spPr>
        <p:txBody>
          <a:bodyPr wrap="square" lIns="0" tIns="0" rIns="0" bIns="0" rtlCol="0" anchor="ctr"/>
          <a:lstStyle/>
          <a:p>
            <a:r>
              <a:rPr lang="en-US" sz="1400" b="1" dirty="0">
                <a:solidFill>
                  <a:srgbClr val="072D3B"/>
                </a:solidFill>
              </a:rPr>
              <a:t>Halloween Howler </a:t>
            </a:r>
            <a:r>
              <a:rPr lang="en-US" sz="1200" cap="small" dirty="0">
                <a:solidFill>
                  <a:srgbClr val="072D3B"/>
                </a:solidFill>
              </a:rPr>
              <a:t>(Fundamentals 1, 2, &amp; 3, </a:t>
            </a:r>
            <a:r>
              <a:rPr lang="en-US" sz="1200" cap="small" dirty="0" err="1">
                <a:solidFill>
                  <a:srgbClr val="072D3B"/>
                </a:solidFill>
              </a:rPr>
              <a:t>Fundations</a:t>
            </a:r>
            <a:r>
              <a:rPr lang="en-US" sz="1200" cap="small" dirty="0">
                <a:solidFill>
                  <a:srgbClr val="072D3B"/>
                </a:solidFill>
              </a:rPr>
              <a:t>, &amp; AGD Prep)</a:t>
            </a:r>
            <a:endParaRPr lang="en-US" sz="1200" dirty="0"/>
          </a:p>
        </p:txBody>
      </p:sp>
      <p:sp>
        <p:nvSpPr>
          <p:cNvPr id="11" name="Shape 9"/>
          <p:cNvSpPr/>
          <p:nvPr/>
        </p:nvSpPr>
        <p:spPr>
          <a:xfrm>
            <a:off x="777240" y="3575304"/>
            <a:ext cx="10652760" cy="566928"/>
          </a:xfrm>
          <a:prstGeom prst="roundRect">
            <a:avLst/>
          </a:prstGeom>
          <a:solidFill>
            <a:srgbClr val="EAF7F8"/>
          </a:solidFill>
          <a:ln w="12700">
            <a:solidFill>
              <a:srgbClr val="CBE5E7"/>
            </a:solidFill>
            <a:prstDash val="solid"/>
          </a:ln>
        </p:spPr>
        <p:txBody>
          <a:bodyPr/>
          <a:lstStyle/>
          <a:p>
            <a:endParaRPr lang="en-CA"/>
          </a:p>
        </p:txBody>
      </p:sp>
      <p:sp>
        <p:nvSpPr>
          <p:cNvPr id="12" name="Text 10"/>
          <p:cNvSpPr/>
          <p:nvPr/>
        </p:nvSpPr>
        <p:spPr>
          <a:xfrm>
            <a:off x="1051560" y="3739896"/>
            <a:ext cx="1371600" cy="201168"/>
          </a:xfrm>
          <a:prstGeom prst="rect">
            <a:avLst/>
          </a:prstGeom>
          <a:noFill/>
          <a:ln/>
        </p:spPr>
        <p:txBody>
          <a:bodyPr wrap="square" lIns="0" tIns="0" rIns="0" bIns="0" rtlCol="0" anchor="ctr"/>
          <a:lstStyle/>
          <a:p>
            <a:pPr marL="0" indent="0">
              <a:buNone/>
            </a:pPr>
            <a:r>
              <a:rPr lang="en-US" sz="1100" b="1" dirty="0">
                <a:solidFill>
                  <a:srgbClr val="119DA4"/>
                </a:solidFill>
              </a:rPr>
              <a:t>NOV 14</a:t>
            </a:r>
            <a:endParaRPr lang="en-US" sz="1100" dirty="0"/>
          </a:p>
        </p:txBody>
      </p:sp>
      <p:sp>
        <p:nvSpPr>
          <p:cNvPr id="13" name="Text 11"/>
          <p:cNvSpPr/>
          <p:nvPr/>
        </p:nvSpPr>
        <p:spPr>
          <a:xfrm>
            <a:off x="2606040" y="3712464"/>
            <a:ext cx="8138160" cy="246888"/>
          </a:xfrm>
          <a:prstGeom prst="rect">
            <a:avLst/>
          </a:prstGeom>
          <a:noFill/>
          <a:ln/>
        </p:spPr>
        <p:txBody>
          <a:bodyPr wrap="square" lIns="0" tIns="0" rIns="0" bIns="0" rtlCol="0" anchor="ctr"/>
          <a:lstStyle/>
          <a:p>
            <a:r>
              <a:rPr lang="en-US" sz="1400" b="1" dirty="0">
                <a:solidFill>
                  <a:srgbClr val="072D3B"/>
                </a:solidFill>
              </a:rPr>
              <a:t>Wacky T-Shirt </a:t>
            </a:r>
            <a:r>
              <a:rPr lang="en-US" sz="1200" dirty="0">
                <a:solidFill>
                  <a:srgbClr val="072D3B"/>
                </a:solidFill>
              </a:rPr>
              <a:t>(</a:t>
            </a:r>
            <a:r>
              <a:rPr lang="en-US" sz="1200" cap="small" dirty="0">
                <a:solidFill>
                  <a:srgbClr val="072D3B"/>
                </a:solidFill>
              </a:rPr>
              <a:t>Fundamentals 1, 2, &amp; 3, </a:t>
            </a:r>
            <a:r>
              <a:rPr lang="en-US" sz="1200" cap="small" dirty="0" err="1">
                <a:solidFill>
                  <a:srgbClr val="072D3B"/>
                </a:solidFill>
              </a:rPr>
              <a:t>Fundations</a:t>
            </a:r>
            <a:r>
              <a:rPr lang="en-US" sz="1200" cap="small" dirty="0">
                <a:solidFill>
                  <a:srgbClr val="072D3B"/>
                </a:solidFill>
              </a:rPr>
              <a:t>, &amp;AGD Prep)</a:t>
            </a:r>
            <a:endParaRPr lang="en-US" sz="1200" dirty="0"/>
          </a:p>
        </p:txBody>
      </p:sp>
      <p:sp>
        <p:nvSpPr>
          <p:cNvPr id="14" name="Shape 12"/>
          <p:cNvSpPr/>
          <p:nvPr/>
        </p:nvSpPr>
        <p:spPr>
          <a:xfrm>
            <a:off x="777240" y="4334256"/>
            <a:ext cx="10652760" cy="566928"/>
          </a:xfrm>
          <a:prstGeom prst="roundRect">
            <a:avLst/>
          </a:prstGeom>
          <a:solidFill>
            <a:srgbClr val="FFFFFF"/>
          </a:solidFill>
          <a:ln w="12700">
            <a:solidFill>
              <a:srgbClr val="CBE5E7"/>
            </a:solidFill>
            <a:prstDash val="solid"/>
          </a:ln>
        </p:spPr>
        <p:txBody>
          <a:bodyPr/>
          <a:lstStyle/>
          <a:p>
            <a:endParaRPr lang="en-CA"/>
          </a:p>
        </p:txBody>
      </p:sp>
      <p:sp>
        <p:nvSpPr>
          <p:cNvPr id="15" name="Text 13"/>
          <p:cNvSpPr/>
          <p:nvPr/>
        </p:nvSpPr>
        <p:spPr>
          <a:xfrm>
            <a:off x="1051560" y="4498848"/>
            <a:ext cx="1371600" cy="201168"/>
          </a:xfrm>
          <a:prstGeom prst="rect">
            <a:avLst/>
          </a:prstGeom>
          <a:noFill/>
          <a:ln/>
        </p:spPr>
        <p:txBody>
          <a:bodyPr wrap="square" lIns="0" tIns="0" rIns="0" bIns="0" rtlCol="0" anchor="ctr"/>
          <a:lstStyle/>
          <a:p>
            <a:pPr marL="0" indent="0">
              <a:buNone/>
            </a:pPr>
            <a:r>
              <a:rPr lang="en-US" sz="1100" b="1" dirty="0">
                <a:solidFill>
                  <a:srgbClr val="119DA4"/>
                </a:solidFill>
              </a:rPr>
              <a:t>NOV 20–22</a:t>
            </a:r>
            <a:endParaRPr lang="en-US" sz="1100" dirty="0"/>
          </a:p>
        </p:txBody>
      </p:sp>
      <p:sp>
        <p:nvSpPr>
          <p:cNvPr id="16" name="Text 14"/>
          <p:cNvSpPr/>
          <p:nvPr/>
        </p:nvSpPr>
        <p:spPr>
          <a:xfrm>
            <a:off x="2606040" y="4471416"/>
            <a:ext cx="8138160" cy="246888"/>
          </a:xfrm>
          <a:prstGeom prst="rect">
            <a:avLst/>
          </a:prstGeom>
          <a:noFill/>
          <a:ln/>
        </p:spPr>
        <p:txBody>
          <a:bodyPr wrap="square" lIns="0" tIns="0" rIns="0" bIns="0" rtlCol="0" anchor="ctr"/>
          <a:lstStyle/>
          <a:p>
            <a:r>
              <a:rPr lang="en-US" sz="1400" b="1" dirty="0">
                <a:solidFill>
                  <a:srgbClr val="072D3B"/>
                </a:solidFill>
              </a:rPr>
              <a:t>KSC Fall Invitational </a:t>
            </a:r>
            <a:r>
              <a:rPr lang="en-US" sz="1200" cap="small" dirty="0">
                <a:solidFill>
                  <a:srgbClr val="072D3B"/>
                </a:solidFill>
              </a:rPr>
              <a:t>(AGD, Junior, Senior Prep, &amp; Senior)</a:t>
            </a:r>
            <a:endParaRPr lang="en-US" sz="1200" dirty="0"/>
          </a:p>
        </p:txBody>
      </p:sp>
      <p:sp>
        <p:nvSpPr>
          <p:cNvPr id="17" name="Shape 15"/>
          <p:cNvSpPr/>
          <p:nvPr/>
        </p:nvSpPr>
        <p:spPr>
          <a:xfrm>
            <a:off x="777240" y="5093208"/>
            <a:ext cx="10652760" cy="566928"/>
          </a:xfrm>
          <a:prstGeom prst="roundRect">
            <a:avLst/>
          </a:prstGeom>
          <a:solidFill>
            <a:srgbClr val="EAF7F8"/>
          </a:solidFill>
          <a:ln w="12700">
            <a:solidFill>
              <a:srgbClr val="CBE5E7"/>
            </a:solidFill>
            <a:prstDash val="solid"/>
          </a:ln>
        </p:spPr>
        <p:txBody>
          <a:bodyPr/>
          <a:lstStyle/>
          <a:p>
            <a:endParaRPr lang="en-CA" dirty="0"/>
          </a:p>
        </p:txBody>
      </p:sp>
      <p:sp>
        <p:nvSpPr>
          <p:cNvPr id="18" name="Text 16"/>
          <p:cNvSpPr/>
          <p:nvPr/>
        </p:nvSpPr>
        <p:spPr>
          <a:xfrm>
            <a:off x="1051560" y="5257800"/>
            <a:ext cx="1371600" cy="201168"/>
          </a:xfrm>
          <a:prstGeom prst="rect">
            <a:avLst/>
          </a:prstGeom>
          <a:noFill/>
          <a:ln/>
        </p:spPr>
        <p:txBody>
          <a:bodyPr wrap="square" lIns="0" tIns="0" rIns="0" bIns="0" rtlCol="0" anchor="ctr"/>
          <a:lstStyle/>
          <a:p>
            <a:pPr marL="0" indent="0">
              <a:buNone/>
            </a:pPr>
            <a:r>
              <a:rPr lang="en-US" sz="1100" b="1" dirty="0">
                <a:solidFill>
                  <a:srgbClr val="F06C5B"/>
                </a:solidFill>
              </a:rPr>
              <a:t>DEC 3–7</a:t>
            </a:r>
            <a:endParaRPr lang="en-US" sz="1100" dirty="0"/>
          </a:p>
        </p:txBody>
      </p:sp>
      <p:sp>
        <p:nvSpPr>
          <p:cNvPr id="19" name="Text 17"/>
          <p:cNvSpPr/>
          <p:nvPr/>
        </p:nvSpPr>
        <p:spPr>
          <a:xfrm>
            <a:off x="2606040" y="5230368"/>
            <a:ext cx="8138160" cy="246888"/>
          </a:xfrm>
          <a:prstGeom prst="rect">
            <a:avLst/>
          </a:prstGeom>
          <a:noFill/>
          <a:ln/>
        </p:spPr>
        <p:txBody>
          <a:bodyPr wrap="square" lIns="0" tIns="0" rIns="0" bIns="0" rtlCol="0" anchor="ctr"/>
          <a:lstStyle/>
          <a:p>
            <a:r>
              <a:rPr lang="en-US" sz="1400" b="1" dirty="0">
                <a:solidFill>
                  <a:srgbClr val="072D3B"/>
                </a:solidFill>
              </a:rPr>
              <a:t>Christmas Cracker • Victoria Team Travel </a:t>
            </a:r>
            <a:r>
              <a:rPr lang="en-US" sz="1200" cap="small" dirty="0">
                <a:solidFill>
                  <a:srgbClr val="072D3B"/>
                </a:solidFill>
              </a:rPr>
              <a:t>(Junior, Senior Prep, &amp; Senior)</a:t>
            </a:r>
            <a:endParaRPr lang="en-US" sz="120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18</a:t>
            </a:fld>
            <a:endParaRPr lang="en-US"/>
          </a:p>
        </p:txBody>
      </p:sp>
      <p:sp>
        <p:nvSpPr>
          <p:cNvPr id="20" name="Shape 12">
            <a:extLst>
              <a:ext uri="{FF2B5EF4-FFF2-40B4-BE49-F238E27FC236}">
                <a16:creationId xmlns:a16="http://schemas.microsoft.com/office/drawing/2014/main" id="{F188D3B5-A45B-527F-2866-112317906CB1}"/>
              </a:ext>
            </a:extLst>
          </p:cNvPr>
          <p:cNvSpPr/>
          <p:nvPr/>
        </p:nvSpPr>
        <p:spPr>
          <a:xfrm>
            <a:off x="748485" y="5800746"/>
            <a:ext cx="10652760" cy="566928"/>
          </a:xfrm>
          <a:prstGeom prst="roundRect">
            <a:avLst/>
          </a:prstGeom>
          <a:solidFill>
            <a:srgbClr val="FFFFFF"/>
          </a:solidFill>
          <a:ln w="12700">
            <a:solidFill>
              <a:srgbClr val="CBE5E7"/>
            </a:solidFill>
            <a:prstDash val="solid"/>
          </a:ln>
        </p:spPr>
        <p:txBody>
          <a:bodyPr lIns="91440" tIns="45720" rIns="91440" bIns="45720" anchor="t"/>
          <a:lstStyle/>
          <a:p>
            <a:endParaRPr lang="en-CA" dirty="0"/>
          </a:p>
        </p:txBody>
      </p:sp>
      <p:sp>
        <p:nvSpPr>
          <p:cNvPr id="21" name="Text 13">
            <a:extLst>
              <a:ext uri="{FF2B5EF4-FFF2-40B4-BE49-F238E27FC236}">
                <a16:creationId xmlns:a16="http://schemas.microsoft.com/office/drawing/2014/main" id="{E0B3A759-28DD-CDFA-3AFD-57435EB790D3}"/>
              </a:ext>
            </a:extLst>
          </p:cNvPr>
          <p:cNvSpPr/>
          <p:nvPr/>
        </p:nvSpPr>
        <p:spPr>
          <a:xfrm>
            <a:off x="1051559" y="5994093"/>
            <a:ext cx="1371600" cy="201168"/>
          </a:xfrm>
          <a:prstGeom prst="rect">
            <a:avLst/>
          </a:prstGeom>
          <a:noFill/>
          <a:ln/>
        </p:spPr>
        <p:txBody>
          <a:bodyPr wrap="square" lIns="0" tIns="0" rIns="0" bIns="0" rtlCol="0" anchor="ctr"/>
          <a:lstStyle/>
          <a:p>
            <a:r>
              <a:rPr lang="en-US" sz="1100" b="1" dirty="0">
                <a:solidFill>
                  <a:srgbClr val="119DA4"/>
                </a:solidFill>
              </a:rPr>
              <a:t>Dec 5–6</a:t>
            </a:r>
          </a:p>
        </p:txBody>
      </p:sp>
      <p:sp>
        <p:nvSpPr>
          <p:cNvPr id="26" name="Text 5">
            <a:extLst>
              <a:ext uri="{FF2B5EF4-FFF2-40B4-BE49-F238E27FC236}">
                <a16:creationId xmlns:a16="http://schemas.microsoft.com/office/drawing/2014/main" id="{C8A4C919-527E-94F3-AFDD-7ABC3B0D656F}"/>
              </a:ext>
            </a:extLst>
          </p:cNvPr>
          <p:cNvSpPr/>
          <p:nvPr/>
        </p:nvSpPr>
        <p:spPr>
          <a:xfrm>
            <a:off x="2606039" y="5961427"/>
            <a:ext cx="8138160" cy="246888"/>
          </a:xfrm>
          <a:prstGeom prst="rect">
            <a:avLst/>
          </a:prstGeom>
          <a:noFill/>
          <a:ln/>
        </p:spPr>
        <p:txBody>
          <a:bodyPr wrap="square" lIns="0" tIns="0" rIns="0" bIns="0" rtlCol="0" anchor="ctr"/>
          <a:lstStyle/>
          <a:p>
            <a:r>
              <a:rPr lang="en-US" sz="1400" b="1" dirty="0">
                <a:solidFill>
                  <a:srgbClr val="072D3B"/>
                </a:solidFill>
              </a:rPr>
              <a:t>Jack Frost 2026  </a:t>
            </a:r>
            <a:r>
              <a:rPr lang="en-US" sz="1200" cap="small" dirty="0">
                <a:solidFill>
                  <a:srgbClr val="072D3B"/>
                </a:solidFill>
              </a:rPr>
              <a:t>(All groups invited)</a:t>
            </a:r>
            <a:endParaRPr lang="en-US" sz="1200" cap="small"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TEAM TRAVEL</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Travel requirements</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Team travel is a privilege supported by clear expectations and parent chaperones.</a:t>
            </a:r>
            <a:endParaRPr lang="en-US" sz="1250" dirty="0"/>
          </a:p>
        </p:txBody>
      </p:sp>
      <p:sp>
        <p:nvSpPr>
          <p:cNvPr id="5" name="Text 3"/>
          <p:cNvSpPr/>
          <p:nvPr/>
        </p:nvSpPr>
        <p:spPr>
          <a:xfrm>
            <a:off x="822960" y="2240280"/>
            <a:ext cx="10698480" cy="3611880"/>
          </a:xfrm>
          <a:prstGeom prst="rect">
            <a:avLst/>
          </a:prstGeom>
          <a:noFill/>
          <a:ln/>
        </p:spPr>
        <p:txBody>
          <a:bodyPr wrap="square" lIns="635" tIns="635" rIns="635" bIns="635" rtlCol="0" anchor="t">
            <a:normAutofit/>
          </a:bodyPr>
          <a:lstStyle/>
          <a:p>
            <a:pPr>
              <a:buSzPct val="100000"/>
              <a:buFont typeface="Arial"/>
              <a:buChar char="•"/>
            </a:pPr>
            <a:r>
              <a:rPr lang="en-US" sz="1700" b="1" dirty="0">
                <a:solidFill>
                  <a:srgbClr val="17333B"/>
                </a:solidFill>
                <a:ea typeface="+mn-lt"/>
                <a:cs typeface="+mn-lt"/>
              </a:rPr>
              <a:t>Head Coach determines eligibility and travel details</a:t>
            </a:r>
            <a:r>
              <a:rPr lang="en-US" sz="1700" dirty="0">
                <a:solidFill>
                  <a:srgbClr val="17333B"/>
                </a:solidFill>
                <a:ea typeface="+mn-lt"/>
                <a:cs typeface="+mn-lt"/>
              </a:rPr>
              <a:t> for each competition. </a:t>
            </a:r>
            <a:endParaRPr lang="en-US" sz="1700" dirty="0">
              <a:solidFill>
                <a:srgbClr val="000000"/>
              </a:solidFill>
            </a:endParaRPr>
          </a:p>
          <a:p>
            <a:pPr>
              <a:buFont typeface="Arial"/>
              <a:buChar char="•"/>
            </a:pPr>
            <a:r>
              <a:rPr lang="en-US" sz="1700" b="1" dirty="0">
                <a:solidFill>
                  <a:srgbClr val="17333B"/>
                </a:solidFill>
                <a:ea typeface="+mn-lt"/>
                <a:cs typeface="+mn-lt"/>
              </a:rPr>
              <a:t>Team travel is required</a:t>
            </a:r>
            <a:r>
              <a:rPr lang="en-US" sz="1700" dirty="0">
                <a:solidFill>
                  <a:srgbClr val="17333B"/>
                </a:solidFill>
                <a:ea typeface="+mn-lt"/>
                <a:cs typeface="+mn-lt"/>
              </a:rPr>
              <a:t> — athletes stay with the team </a:t>
            </a:r>
            <a:r>
              <a:rPr lang="en-US" sz="1700" b="1" dirty="0">
                <a:solidFill>
                  <a:srgbClr val="17333B"/>
                </a:solidFill>
                <a:ea typeface="+mn-lt"/>
                <a:cs typeface="+mn-lt"/>
              </a:rPr>
              <a:t>for all nights</a:t>
            </a:r>
            <a:r>
              <a:rPr lang="en-US" sz="1700" dirty="0">
                <a:solidFill>
                  <a:srgbClr val="17333B"/>
                </a:solidFill>
                <a:ea typeface="+mn-lt"/>
                <a:cs typeface="+mn-lt"/>
              </a:rPr>
              <a:t>. </a:t>
            </a:r>
            <a:endParaRPr lang="en-US" dirty="0"/>
          </a:p>
          <a:p>
            <a:pPr>
              <a:buFont typeface="Arial"/>
              <a:buChar char="•"/>
            </a:pPr>
            <a:r>
              <a:rPr lang="en-US" sz="1700" dirty="0">
                <a:solidFill>
                  <a:srgbClr val="17333B"/>
                </a:solidFill>
                <a:ea typeface="+mn-lt"/>
                <a:cs typeface="+mn-lt"/>
              </a:rPr>
              <a:t>Athletes participate in </a:t>
            </a:r>
            <a:r>
              <a:rPr lang="en-US" sz="1700" b="1" dirty="0">
                <a:solidFill>
                  <a:srgbClr val="17333B"/>
                </a:solidFill>
                <a:ea typeface="+mn-lt"/>
                <a:cs typeface="+mn-lt"/>
              </a:rPr>
              <a:t>team accommodation, meals, transportation, and activities</a:t>
            </a:r>
            <a:r>
              <a:rPr lang="en-US" sz="1700" dirty="0">
                <a:solidFill>
                  <a:srgbClr val="17333B"/>
                </a:solidFill>
                <a:ea typeface="+mn-lt"/>
                <a:cs typeface="+mn-lt"/>
              </a:rPr>
              <a:t> throughout the trip. </a:t>
            </a:r>
            <a:endParaRPr lang="en-US" dirty="0"/>
          </a:p>
          <a:p>
            <a:pPr>
              <a:buFont typeface="Arial"/>
              <a:buChar char="•"/>
            </a:pPr>
            <a:r>
              <a:rPr lang="en-US" sz="1700" dirty="0">
                <a:solidFill>
                  <a:srgbClr val="17333B"/>
                </a:solidFill>
                <a:ea typeface="+mn-lt"/>
                <a:cs typeface="+mn-lt"/>
              </a:rPr>
              <a:t>Families are responsible for booking flights; swimmers must </a:t>
            </a:r>
            <a:r>
              <a:rPr lang="en-US" sz="1700" b="1" dirty="0">
                <a:solidFill>
                  <a:srgbClr val="17333B"/>
                </a:solidFill>
                <a:ea typeface="+mn-lt"/>
                <a:cs typeface="+mn-lt"/>
              </a:rPr>
              <a:t>arrive and depart on the same day as the team flights</a:t>
            </a:r>
            <a:r>
              <a:rPr lang="en-US" sz="1700" dirty="0">
                <a:solidFill>
                  <a:srgbClr val="17333B"/>
                </a:solidFill>
                <a:ea typeface="+mn-lt"/>
                <a:cs typeface="+mn-lt"/>
              </a:rPr>
              <a:t>. </a:t>
            </a:r>
            <a:endParaRPr lang="en-US" dirty="0"/>
          </a:p>
          <a:p>
            <a:pPr>
              <a:buFont typeface="Arial"/>
              <a:buChar char="•"/>
            </a:pPr>
            <a:r>
              <a:rPr lang="en-US" sz="1700" dirty="0">
                <a:solidFill>
                  <a:srgbClr val="17333B"/>
                </a:solidFill>
                <a:ea typeface="+mn-lt"/>
                <a:cs typeface="+mn-lt"/>
              </a:rPr>
              <a:t>If a swimmer chooses not to participate in full team travel, a </a:t>
            </a:r>
            <a:r>
              <a:rPr lang="en-US" sz="1700" b="1" dirty="0">
                <a:solidFill>
                  <a:srgbClr val="17333B"/>
                </a:solidFill>
                <a:ea typeface="+mn-lt"/>
                <a:cs typeface="+mn-lt"/>
              </a:rPr>
              <a:t>different racing opportunity</a:t>
            </a:r>
            <a:r>
              <a:rPr lang="en-US" sz="1700" dirty="0">
                <a:solidFill>
                  <a:srgbClr val="17333B"/>
                </a:solidFill>
                <a:ea typeface="+mn-lt"/>
                <a:cs typeface="+mn-lt"/>
              </a:rPr>
              <a:t> will be provided (if available). </a:t>
            </a:r>
            <a:endParaRPr lang="en-US" dirty="0"/>
          </a:p>
          <a:p>
            <a:pPr>
              <a:buFont typeface="Arial"/>
              <a:buChar char="•"/>
            </a:pPr>
            <a:r>
              <a:rPr lang="en-US" sz="1700" dirty="0">
                <a:solidFill>
                  <a:srgbClr val="17333B"/>
                </a:solidFill>
                <a:ea typeface="+mn-lt"/>
                <a:cs typeface="+mn-lt"/>
              </a:rPr>
              <a:t>Swimmers are expected to follow the </a:t>
            </a:r>
            <a:r>
              <a:rPr lang="en-US" sz="1700" b="1" dirty="0">
                <a:solidFill>
                  <a:srgbClr val="17333B"/>
                </a:solidFill>
                <a:ea typeface="+mn-lt"/>
                <a:cs typeface="+mn-lt"/>
              </a:rPr>
              <a:t>CWC &amp; Sea Lions Code of Conduct</a:t>
            </a:r>
            <a:r>
              <a:rPr lang="en-US" sz="1700" dirty="0">
                <a:solidFill>
                  <a:srgbClr val="17333B"/>
                </a:solidFill>
                <a:ea typeface="+mn-lt"/>
                <a:cs typeface="+mn-lt"/>
              </a:rPr>
              <a:t> throughout travel, competitions, and camps. </a:t>
            </a:r>
            <a:endParaRPr lang="en-US" dirty="0"/>
          </a:p>
          <a:p>
            <a:pPr>
              <a:buFont typeface="Arial"/>
              <a:buChar char="•"/>
            </a:pPr>
            <a:r>
              <a:rPr lang="en-US" sz="1700" b="1" dirty="0">
                <a:solidFill>
                  <a:srgbClr val="17333B"/>
                </a:solidFill>
                <a:ea typeface="+mn-lt"/>
                <a:cs typeface="+mn-lt"/>
              </a:rPr>
              <a:t>Parent chaperones receive 4 volunteer credits</a:t>
            </a:r>
            <a:r>
              <a:rPr lang="en-US" sz="1700" dirty="0">
                <a:solidFill>
                  <a:srgbClr val="17333B"/>
                </a:solidFill>
                <a:ea typeface="+mn-lt"/>
                <a:cs typeface="+mn-lt"/>
              </a:rPr>
              <a:t> for meets longer than two nights, and the family fundraising requirement is waived. </a:t>
            </a:r>
            <a:endParaRPr lang="en-US" dirty="0"/>
          </a:p>
          <a:p>
            <a:pPr>
              <a:buFont typeface="Arial"/>
              <a:buChar char="•"/>
            </a:pPr>
            <a:r>
              <a:rPr lang="en-US" sz="1700" dirty="0">
                <a:solidFill>
                  <a:srgbClr val="17333B"/>
                </a:solidFill>
                <a:ea typeface="+mn-lt"/>
                <a:cs typeface="+mn-lt"/>
              </a:rPr>
              <a:t>Families remain responsible for </a:t>
            </a:r>
            <a:r>
              <a:rPr lang="en-US" sz="1700" b="1" dirty="0">
                <a:solidFill>
                  <a:srgbClr val="17333B"/>
                </a:solidFill>
                <a:ea typeface="+mn-lt"/>
                <a:cs typeface="+mn-lt"/>
              </a:rPr>
              <a:t>any consequences or costs</a:t>
            </a:r>
            <a:r>
              <a:rPr lang="en-US" sz="1700" dirty="0">
                <a:solidFill>
                  <a:srgbClr val="17333B"/>
                </a:solidFill>
                <a:ea typeface="+mn-lt"/>
                <a:cs typeface="+mn-lt"/>
              </a:rPr>
              <a:t> if a swimmer's conduct requires them to return home early.</a:t>
            </a:r>
            <a:endParaRPr lang="en-US" dirty="0">
              <a:ea typeface="+mn-lt"/>
              <a:cs typeface="+mn-lt"/>
            </a:endParaRPr>
          </a:p>
          <a:p>
            <a:pPr marL="203200" indent="-203200">
              <a:buSzPct val="100000"/>
              <a:buChar char="•"/>
            </a:pPr>
            <a:endParaRPr lang="en-US" sz="1700" dirty="0">
              <a:solidFill>
                <a:srgbClr val="17333B"/>
              </a:solidFill>
            </a:endParaRPr>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SWIMMING READY</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r>
              <a:rPr lang="en-US" sz="2700" b="1" dirty="0">
                <a:solidFill>
                  <a:srgbClr val="072D3B"/>
                </a:solidFill>
              </a:rPr>
              <a:t>Practice &amp; Competition Etiquette </a:t>
            </a:r>
            <a:endParaRPr lang="en-US" sz="2700" dirty="0"/>
          </a:p>
        </p:txBody>
      </p:sp>
      <p:sp>
        <p:nvSpPr>
          <p:cNvPr id="5" name="Shape 3"/>
          <p:cNvSpPr/>
          <p:nvPr/>
        </p:nvSpPr>
        <p:spPr>
          <a:xfrm>
            <a:off x="64008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6" name="Shape 4"/>
          <p:cNvSpPr/>
          <p:nvPr/>
        </p:nvSpPr>
        <p:spPr>
          <a:xfrm>
            <a:off x="640080" y="2148840"/>
            <a:ext cx="64008" cy="3337560"/>
          </a:xfrm>
          <a:prstGeom prst="rect">
            <a:avLst/>
          </a:prstGeom>
          <a:solidFill>
            <a:srgbClr val="119DA4"/>
          </a:solidFill>
          <a:ln w="12700">
            <a:solidFill>
              <a:srgbClr val="119DA4"/>
            </a:solidFill>
            <a:prstDash val="solid"/>
          </a:ln>
        </p:spPr>
        <p:txBody>
          <a:bodyPr/>
          <a:lstStyle/>
          <a:p>
            <a:endParaRPr lang="en-CA"/>
          </a:p>
        </p:txBody>
      </p:sp>
      <p:sp>
        <p:nvSpPr>
          <p:cNvPr id="7" name="Text 5"/>
          <p:cNvSpPr/>
          <p:nvPr/>
        </p:nvSpPr>
        <p:spPr>
          <a:xfrm>
            <a:off x="86868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TRAINING</a:t>
            </a:r>
            <a:endParaRPr lang="en-US" sz="1500" dirty="0"/>
          </a:p>
        </p:txBody>
      </p:sp>
      <p:sp>
        <p:nvSpPr>
          <p:cNvPr id="8" name="Text 6"/>
          <p:cNvSpPr/>
          <p:nvPr/>
        </p:nvSpPr>
        <p:spPr>
          <a:xfrm>
            <a:off x="868680" y="2743200"/>
            <a:ext cx="3017520" cy="2587752"/>
          </a:xfrm>
          <a:prstGeom prst="rect">
            <a:avLst/>
          </a:prstGeom>
          <a:noFill/>
          <a:ln/>
        </p:spPr>
        <p:txBody>
          <a:bodyPr wrap="square" lIns="0" tIns="0" rIns="0" bIns="0" rtlCol="0" anchor="t">
            <a:normAutofit lnSpcReduction="10000"/>
          </a:bodyPr>
          <a:lstStyle/>
          <a:p>
            <a:pPr marL="285750" indent="-285750">
              <a:buFont typeface="Arial"/>
              <a:buChar char="•"/>
            </a:pPr>
            <a:r>
              <a:rPr lang="en-US" sz="1150" b="1" dirty="0">
                <a:solidFill>
                  <a:srgbClr val="17333B"/>
                </a:solidFill>
                <a:ea typeface="+mn-lt"/>
                <a:cs typeface="+mn-lt"/>
              </a:rPr>
              <a:t>Check the calendar</a:t>
            </a:r>
            <a:r>
              <a:rPr lang="en-US" sz="1150" dirty="0">
                <a:solidFill>
                  <a:srgbClr val="17333B"/>
                </a:solidFill>
                <a:ea typeface="+mn-lt"/>
                <a:cs typeface="+mn-lt"/>
              </a:rPr>
              <a:t> for practice times, locations, and schedule changes. </a:t>
            </a:r>
            <a:endParaRPr lang="en-US" dirty="0"/>
          </a:p>
          <a:p>
            <a:pPr marL="285750" indent="-285750">
              <a:buFont typeface="Arial"/>
              <a:buChar char="•"/>
            </a:pPr>
            <a:r>
              <a:rPr lang="en-US" sz="1150" b="1" dirty="0">
                <a:solidFill>
                  <a:srgbClr val="17333B"/>
                </a:solidFill>
                <a:ea typeface="+mn-lt"/>
                <a:cs typeface="+mn-lt"/>
              </a:rPr>
              <a:t>Arrive on time</a:t>
            </a:r>
            <a:r>
              <a:rPr lang="en-US" sz="1150" dirty="0">
                <a:solidFill>
                  <a:srgbClr val="17333B"/>
                </a:solidFill>
                <a:ea typeface="+mn-lt"/>
                <a:cs typeface="+mn-lt"/>
              </a:rPr>
              <a:t> and be ready to start at the scheduled time. </a:t>
            </a:r>
            <a:endParaRPr lang="en-US" dirty="0"/>
          </a:p>
          <a:p>
            <a:pPr marL="285750" indent="-285750">
              <a:buFont typeface="Arial"/>
              <a:buChar char="•"/>
            </a:pPr>
            <a:r>
              <a:rPr lang="en-US" sz="1150" b="1" dirty="0">
                <a:solidFill>
                  <a:srgbClr val="17333B"/>
                </a:solidFill>
                <a:ea typeface="+mn-lt"/>
                <a:cs typeface="+mn-lt"/>
              </a:rPr>
              <a:t>Training suit</a:t>
            </a:r>
            <a:r>
              <a:rPr lang="en-US" sz="1150" dirty="0">
                <a:solidFill>
                  <a:srgbClr val="17333B"/>
                </a:solidFill>
                <a:ea typeface="+mn-lt"/>
                <a:cs typeface="+mn-lt"/>
              </a:rPr>
              <a:t> appropriate for practice – No bikinis or board shorts!</a:t>
            </a:r>
            <a:endParaRPr lang="en-US" dirty="0"/>
          </a:p>
          <a:p>
            <a:pPr marL="285750" indent="-285750">
              <a:buFont typeface="Arial"/>
              <a:buChar char="•"/>
            </a:pPr>
            <a:r>
              <a:rPr lang="en-US" sz="1150" b="1" dirty="0">
                <a:solidFill>
                  <a:srgbClr val="17333B"/>
                </a:solidFill>
                <a:ea typeface="+mn-lt"/>
                <a:cs typeface="+mn-lt"/>
              </a:rPr>
              <a:t>Goggles + spare pair</a:t>
            </a:r>
            <a:r>
              <a:rPr lang="en-US" sz="1150" dirty="0">
                <a:solidFill>
                  <a:srgbClr val="17333B"/>
                </a:solidFill>
                <a:ea typeface="+mn-lt"/>
                <a:cs typeface="+mn-lt"/>
              </a:rPr>
              <a:t> </a:t>
            </a:r>
            <a:endParaRPr lang="en-US" dirty="0"/>
          </a:p>
          <a:p>
            <a:pPr marL="285750" indent="-285750">
              <a:buFont typeface="Arial"/>
              <a:buChar char="•"/>
            </a:pPr>
            <a:r>
              <a:rPr lang="en-US" sz="1150" b="1" dirty="0">
                <a:solidFill>
                  <a:srgbClr val="17333B"/>
                </a:solidFill>
                <a:ea typeface="+mn-lt"/>
                <a:cs typeface="+mn-lt"/>
              </a:rPr>
              <a:t>Cap</a:t>
            </a:r>
            <a:r>
              <a:rPr lang="en-US" sz="1150" dirty="0">
                <a:solidFill>
                  <a:srgbClr val="17333B"/>
                </a:solidFill>
                <a:ea typeface="+mn-lt"/>
                <a:cs typeface="+mn-lt"/>
              </a:rPr>
              <a:t> + a spare</a:t>
            </a:r>
            <a:endParaRPr lang="en-US" dirty="0"/>
          </a:p>
          <a:p>
            <a:pPr marL="285750" indent="-285750">
              <a:buFont typeface="Arial"/>
              <a:buChar char="•"/>
            </a:pPr>
            <a:r>
              <a:rPr lang="en-US" sz="1150" b="1" dirty="0">
                <a:solidFill>
                  <a:srgbClr val="17333B"/>
                </a:solidFill>
                <a:ea typeface="+mn-lt"/>
                <a:cs typeface="+mn-lt"/>
              </a:rPr>
              <a:t>Water bottle</a:t>
            </a:r>
            <a:r>
              <a:rPr lang="en-US" sz="1150" dirty="0">
                <a:solidFill>
                  <a:srgbClr val="17333B"/>
                </a:solidFill>
                <a:ea typeface="+mn-lt"/>
                <a:cs typeface="+mn-lt"/>
              </a:rPr>
              <a:t> </a:t>
            </a:r>
            <a:endParaRPr lang="en-US" dirty="0"/>
          </a:p>
          <a:p>
            <a:pPr marL="285750" indent="-285750">
              <a:buFont typeface="Arial"/>
              <a:buChar char="•"/>
            </a:pPr>
            <a:r>
              <a:rPr lang="en-US" sz="1150" b="1" dirty="0">
                <a:solidFill>
                  <a:srgbClr val="17333B"/>
                </a:solidFill>
                <a:ea typeface="+mn-lt"/>
                <a:cs typeface="+mn-lt"/>
              </a:rPr>
              <a:t>Group gear requirements</a:t>
            </a:r>
            <a:r>
              <a:rPr lang="en-US" sz="1150" dirty="0">
                <a:solidFill>
                  <a:srgbClr val="17333B"/>
                </a:solidFill>
                <a:ea typeface="+mn-lt"/>
                <a:cs typeface="+mn-lt"/>
              </a:rPr>
              <a:t> as outlined by your coach. </a:t>
            </a:r>
            <a:endParaRPr lang="en-US" dirty="0"/>
          </a:p>
          <a:p>
            <a:pPr marL="285750" indent="-285750">
              <a:buFont typeface="Arial"/>
              <a:buChar char="•"/>
            </a:pPr>
            <a:r>
              <a:rPr lang="en-US" sz="1150" b="1" dirty="0">
                <a:solidFill>
                  <a:srgbClr val="17333B"/>
                </a:solidFill>
                <a:ea typeface="+mn-lt"/>
                <a:cs typeface="+mn-lt"/>
              </a:rPr>
              <a:t>Be ready on deck</a:t>
            </a:r>
            <a:r>
              <a:rPr lang="en-US" sz="1150" dirty="0">
                <a:solidFill>
                  <a:srgbClr val="17333B"/>
                </a:solidFill>
                <a:ea typeface="+mn-lt"/>
                <a:cs typeface="+mn-lt"/>
              </a:rPr>
              <a:t> with all equipment prepared before practice begins.</a:t>
            </a:r>
            <a:endParaRPr lang="en-US" dirty="0"/>
          </a:p>
          <a:p>
            <a:pPr marL="285750" indent="-285750">
              <a:buFont typeface="Arial,Sans-Serif"/>
              <a:buChar char="•"/>
            </a:pPr>
            <a:r>
              <a:rPr lang="en-US" sz="1200" b="1" dirty="0">
                <a:solidFill>
                  <a:srgbClr val="17333B"/>
                </a:solidFill>
              </a:rPr>
              <a:t>Be respectful to coaches</a:t>
            </a:r>
            <a:r>
              <a:rPr lang="en-US" sz="1200" dirty="0">
                <a:solidFill>
                  <a:srgbClr val="17333B"/>
                </a:solidFill>
              </a:rPr>
              <a:t> and follow instructions throughout the session.</a:t>
            </a:r>
            <a:endParaRPr lang="en-US" sz="1200" dirty="0">
              <a:solidFill>
                <a:srgbClr val="000000"/>
              </a:solidFill>
            </a:endParaRPr>
          </a:p>
          <a:p>
            <a:pPr marL="285750" indent="-285750">
              <a:buFont typeface="Arial"/>
              <a:buChar char="•"/>
            </a:pPr>
            <a:endParaRPr lang="en-US" sz="1150" dirty="0">
              <a:solidFill>
                <a:srgbClr val="17333B"/>
              </a:solidFill>
            </a:endParaRPr>
          </a:p>
          <a:p>
            <a:pPr marL="0" indent="0">
              <a:buNone/>
            </a:pPr>
            <a:endParaRPr lang="en-US" sz="1150" dirty="0">
              <a:solidFill>
                <a:srgbClr val="17333B"/>
              </a:solidFill>
            </a:endParaRPr>
          </a:p>
          <a:p>
            <a:endParaRPr lang="en-US" sz="1150" dirty="0"/>
          </a:p>
        </p:txBody>
      </p:sp>
      <p:sp>
        <p:nvSpPr>
          <p:cNvPr id="9" name="Shape 7"/>
          <p:cNvSpPr/>
          <p:nvPr/>
        </p:nvSpPr>
        <p:spPr>
          <a:xfrm>
            <a:off x="448056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0" name="Shape 8"/>
          <p:cNvSpPr/>
          <p:nvPr/>
        </p:nvSpPr>
        <p:spPr>
          <a:xfrm>
            <a:off x="4480560" y="2148840"/>
            <a:ext cx="64008" cy="3337560"/>
          </a:xfrm>
          <a:prstGeom prst="rect">
            <a:avLst/>
          </a:prstGeom>
          <a:solidFill>
            <a:srgbClr val="F06C5B"/>
          </a:solidFill>
          <a:ln w="12700">
            <a:solidFill>
              <a:srgbClr val="F06C5B"/>
            </a:solidFill>
            <a:prstDash val="solid"/>
          </a:ln>
        </p:spPr>
        <p:txBody>
          <a:bodyPr/>
          <a:lstStyle/>
          <a:p>
            <a:endParaRPr lang="en-CA"/>
          </a:p>
        </p:txBody>
      </p:sp>
      <p:sp>
        <p:nvSpPr>
          <p:cNvPr id="11" name="Text 9"/>
          <p:cNvSpPr/>
          <p:nvPr/>
        </p:nvSpPr>
        <p:spPr>
          <a:xfrm>
            <a:off x="470916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DRYLAND</a:t>
            </a:r>
            <a:endParaRPr lang="en-US" sz="1500" dirty="0"/>
          </a:p>
        </p:txBody>
      </p:sp>
      <p:sp>
        <p:nvSpPr>
          <p:cNvPr id="12" name="Text 10"/>
          <p:cNvSpPr/>
          <p:nvPr/>
        </p:nvSpPr>
        <p:spPr>
          <a:xfrm>
            <a:off x="4709160" y="2743200"/>
            <a:ext cx="3017520" cy="2587752"/>
          </a:xfrm>
          <a:prstGeom prst="rect">
            <a:avLst/>
          </a:prstGeom>
          <a:noFill/>
          <a:ln/>
        </p:spPr>
        <p:txBody>
          <a:bodyPr wrap="square" lIns="0" tIns="0" rIns="0" bIns="0" rtlCol="0" anchor="t">
            <a:normAutofit/>
          </a:bodyPr>
          <a:lstStyle/>
          <a:p>
            <a:pPr marL="285750" indent="-285750">
              <a:buFont typeface="Arial"/>
              <a:buChar char="•"/>
            </a:pPr>
            <a:r>
              <a:rPr lang="en-US" sz="1150" b="1" dirty="0">
                <a:solidFill>
                  <a:srgbClr val="17333B"/>
                </a:solidFill>
                <a:ea typeface="+mn-lt"/>
                <a:cs typeface="+mn-lt"/>
              </a:rPr>
              <a:t>Check the calendar</a:t>
            </a:r>
            <a:r>
              <a:rPr lang="en-US" sz="1150" dirty="0">
                <a:solidFill>
                  <a:srgbClr val="17333B"/>
                </a:solidFill>
                <a:ea typeface="+mn-lt"/>
                <a:cs typeface="+mn-lt"/>
              </a:rPr>
              <a:t> for dryland times and locations. </a:t>
            </a:r>
            <a:endParaRPr lang="en-US" dirty="0"/>
          </a:p>
          <a:p>
            <a:pPr marL="285750" indent="-285750">
              <a:buFont typeface="Arial"/>
              <a:buChar char="•"/>
            </a:pPr>
            <a:r>
              <a:rPr lang="en-US" sz="1150" b="1" dirty="0">
                <a:solidFill>
                  <a:srgbClr val="17333B"/>
                </a:solidFill>
                <a:ea typeface="+mn-lt"/>
                <a:cs typeface="+mn-lt"/>
              </a:rPr>
              <a:t>Arrive on time</a:t>
            </a:r>
            <a:r>
              <a:rPr lang="en-US" sz="1150" dirty="0">
                <a:solidFill>
                  <a:srgbClr val="17333B"/>
                </a:solidFill>
                <a:ea typeface="+mn-lt"/>
                <a:cs typeface="+mn-lt"/>
              </a:rPr>
              <a:t> and ready to participate. </a:t>
            </a:r>
            <a:endParaRPr lang="en-US" dirty="0"/>
          </a:p>
          <a:p>
            <a:pPr marL="285750" indent="-285750">
              <a:buFont typeface="Arial"/>
              <a:buChar char="•"/>
            </a:pPr>
            <a:r>
              <a:rPr lang="en-US" sz="1150" b="1" dirty="0">
                <a:solidFill>
                  <a:srgbClr val="17333B"/>
                </a:solidFill>
                <a:ea typeface="+mn-lt"/>
                <a:cs typeface="+mn-lt"/>
              </a:rPr>
              <a:t>Be ready in the gym</a:t>
            </a:r>
            <a:r>
              <a:rPr lang="en-US" sz="1150" dirty="0">
                <a:solidFill>
                  <a:srgbClr val="17333B"/>
                </a:solidFill>
                <a:ea typeface="+mn-lt"/>
                <a:cs typeface="+mn-lt"/>
              </a:rPr>
              <a:t> with appropriate athletic clothing, footwear, and water. </a:t>
            </a:r>
            <a:endParaRPr lang="en-US" dirty="0"/>
          </a:p>
          <a:p>
            <a:pPr marL="285750" indent="-285750">
              <a:buFont typeface="Arial"/>
              <a:buChar char="•"/>
            </a:pPr>
            <a:r>
              <a:rPr lang="en-US" sz="1150" b="1" dirty="0">
                <a:solidFill>
                  <a:srgbClr val="17333B"/>
                </a:solidFill>
                <a:ea typeface="+mn-lt"/>
                <a:cs typeface="+mn-lt"/>
              </a:rPr>
              <a:t>Be respectful to coaches</a:t>
            </a:r>
            <a:r>
              <a:rPr lang="en-US" sz="1150" dirty="0">
                <a:solidFill>
                  <a:srgbClr val="17333B"/>
                </a:solidFill>
                <a:ea typeface="+mn-lt"/>
                <a:cs typeface="+mn-lt"/>
              </a:rPr>
              <a:t> and follow instructions throughout the session.</a:t>
            </a:r>
            <a:endParaRPr lang="en-US" dirty="0"/>
          </a:p>
          <a:p>
            <a:pPr marL="0" indent="0">
              <a:buNone/>
            </a:pPr>
            <a:endParaRPr lang="en-US" sz="1150" dirty="0">
              <a:solidFill>
                <a:srgbClr val="17333B"/>
              </a:solidFill>
            </a:endParaRPr>
          </a:p>
        </p:txBody>
      </p:sp>
      <p:sp>
        <p:nvSpPr>
          <p:cNvPr id="13" name="Shape 11"/>
          <p:cNvSpPr/>
          <p:nvPr/>
        </p:nvSpPr>
        <p:spPr>
          <a:xfrm>
            <a:off x="832104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4" name="Shape 12"/>
          <p:cNvSpPr/>
          <p:nvPr/>
        </p:nvSpPr>
        <p:spPr>
          <a:xfrm>
            <a:off x="8321040" y="2148840"/>
            <a:ext cx="64008" cy="3337560"/>
          </a:xfrm>
          <a:prstGeom prst="rect">
            <a:avLst/>
          </a:prstGeom>
          <a:solidFill>
            <a:srgbClr val="E9B44C"/>
          </a:solidFill>
          <a:ln w="12700">
            <a:solidFill>
              <a:srgbClr val="E9B44C"/>
            </a:solidFill>
            <a:prstDash val="solid"/>
          </a:ln>
        </p:spPr>
        <p:txBody>
          <a:bodyPr/>
          <a:lstStyle/>
          <a:p>
            <a:endParaRPr lang="en-CA"/>
          </a:p>
        </p:txBody>
      </p:sp>
      <p:sp>
        <p:nvSpPr>
          <p:cNvPr id="15" name="Text 13"/>
          <p:cNvSpPr/>
          <p:nvPr/>
        </p:nvSpPr>
        <p:spPr>
          <a:xfrm>
            <a:off x="854964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MEETS</a:t>
            </a:r>
            <a:endParaRPr lang="en-US" sz="1500" dirty="0"/>
          </a:p>
        </p:txBody>
      </p:sp>
      <p:sp>
        <p:nvSpPr>
          <p:cNvPr id="16" name="Text 14"/>
          <p:cNvSpPr/>
          <p:nvPr/>
        </p:nvSpPr>
        <p:spPr>
          <a:xfrm>
            <a:off x="8549640" y="2743200"/>
            <a:ext cx="3017520" cy="2587752"/>
          </a:xfrm>
          <a:prstGeom prst="rect">
            <a:avLst/>
          </a:prstGeom>
          <a:noFill/>
          <a:ln/>
        </p:spPr>
        <p:txBody>
          <a:bodyPr wrap="square" lIns="0" tIns="0" rIns="0" bIns="0" rtlCol="0" anchor="t">
            <a:normAutofit fontScale="92500" lnSpcReduction="20000"/>
          </a:bodyPr>
          <a:lstStyle/>
          <a:p>
            <a:pPr marL="285750" indent="-285750">
              <a:buFont typeface="Arial"/>
              <a:buChar char="•"/>
            </a:pPr>
            <a:r>
              <a:rPr lang="en-US" sz="1150" b="1" dirty="0">
                <a:solidFill>
                  <a:srgbClr val="17333B"/>
                </a:solidFill>
                <a:ea typeface="+mn-lt"/>
                <a:cs typeface="+mn-lt"/>
              </a:rPr>
              <a:t>Check the calendar</a:t>
            </a:r>
            <a:r>
              <a:rPr lang="en-US" sz="1150" dirty="0">
                <a:solidFill>
                  <a:srgbClr val="17333B"/>
                </a:solidFill>
                <a:ea typeface="+mn-lt"/>
                <a:cs typeface="+mn-lt"/>
              </a:rPr>
              <a:t> for meet details, locations, and schedules – Notify coaches if your swimmer can no longer attend.</a:t>
            </a:r>
            <a:endParaRPr lang="en-US" dirty="0"/>
          </a:p>
          <a:p>
            <a:pPr marL="285750" indent="-285750">
              <a:buFont typeface="Arial"/>
              <a:buChar char="•"/>
            </a:pPr>
            <a:r>
              <a:rPr lang="en-US" sz="1150" b="1" dirty="0">
                <a:solidFill>
                  <a:srgbClr val="17333B"/>
                </a:solidFill>
                <a:ea typeface="+mn-lt"/>
                <a:cs typeface="+mn-lt"/>
              </a:rPr>
              <a:t>Arrive 10 minutes before the start of warm up </a:t>
            </a:r>
            <a:r>
              <a:rPr lang="en-US" sz="1150" dirty="0">
                <a:solidFill>
                  <a:srgbClr val="17333B"/>
                </a:solidFill>
                <a:ea typeface="+mn-lt"/>
                <a:cs typeface="+mn-lt"/>
              </a:rPr>
              <a:t>and be ready to go. </a:t>
            </a:r>
            <a:endParaRPr lang="en-US"/>
          </a:p>
          <a:p>
            <a:pPr marL="285750" indent="-285750">
              <a:buFont typeface="Arial"/>
              <a:buChar char="•"/>
            </a:pPr>
            <a:r>
              <a:rPr lang="en-US" sz="1150" dirty="0">
                <a:solidFill>
                  <a:srgbClr val="17333B"/>
                </a:solidFill>
                <a:ea typeface="+mn-lt"/>
                <a:cs typeface="+mn-lt"/>
              </a:rPr>
              <a:t>If your swimmer is not present at the start of warm up, they will be scratched from all events (unless otherwise communicated)</a:t>
            </a:r>
          </a:p>
          <a:p>
            <a:pPr marL="285750" indent="-285750">
              <a:buFont typeface="Arial"/>
              <a:buChar char="•"/>
            </a:pPr>
            <a:r>
              <a:rPr lang="en-US" sz="1150" b="1" dirty="0">
                <a:solidFill>
                  <a:srgbClr val="17333B"/>
                </a:solidFill>
                <a:ea typeface="+mn-lt"/>
                <a:cs typeface="+mn-lt"/>
              </a:rPr>
              <a:t>Know your race times</a:t>
            </a:r>
            <a:r>
              <a:rPr lang="en-US" sz="1150" dirty="0">
                <a:solidFill>
                  <a:srgbClr val="17333B"/>
                </a:solidFill>
                <a:ea typeface="+mn-lt"/>
                <a:cs typeface="+mn-lt"/>
              </a:rPr>
              <a:t> and stay aware of the meet schedule. </a:t>
            </a:r>
            <a:endParaRPr lang="en-US" dirty="0"/>
          </a:p>
          <a:p>
            <a:pPr marL="285750" indent="-285750">
              <a:buFont typeface="Arial"/>
              <a:buChar char="•"/>
            </a:pPr>
            <a:r>
              <a:rPr lang="en-US" sz="1150" b="1" dirty="0">
                <a:solidFill>
                  <a:srgbClr val="17333B"/>
                </a:solidFill>
                <a:ea typeface="+mn-lt"/>
                <a:cs typeface="+mn-lt"/>
              </a:rPr>
              <a:t>Training suit &amp; competition suit*</a:t>
            </a:r>
            <a:endParaRPr lang="en-US" sz="1150" dirty="0">
              <a:solidFill>
                <a:srgbClr val="17333B"/>
              </a:solidFill>
            </a:endParaRPr>
          </a:p>
          <a:p>
            <a:pPr marL="285750" indent="-285750">
              <a:buFont typeface="Arial"/>
              <a:buChar char="•"/>
            </a:pPr>
            <a:r>
              <a:rPr lang="en-US" sz="1150" b="1" dirty="0">
                <a:solidFill>
                  <a:srgbClr val="17333B"/>
                </a:solidFill>
                <a:ea typeface="+mn-lt"/>
                <a:cs typeface="+mn-lt"/>
              </a:rPr>
              <a:t>Goggles + spare pair</a:t>
            </a:r>
            <a:r>
              <a:rPr lang="en-US" sz="1150" dirty="0">
                <a:solidFill>
                  <a:srgbClr val="17333B"/>
                </a:solidFill>
                <a:ea typeface="+mn-lt"/>
                <a:cs typeface="+mn-lt"/>
              </a:rPr>
              <a:t> </a:t>
            </a:r>
            <a:endParaRPr lang="en-US" dirty="0"/>
          </a:p>
          <a:p>
            <a:pPr marL="285750" indent="-285750">
              <a:buFont typeface="Arial"/>
              <a:buChar char="•"/>
            </a:pPr>
            <a:r>
              <a:rPr lang="en-US" sz="1150" b="1" dirty="0">
                <a:solidFill>
                  <a:srgbClr val="17333B"/>
                </a:solidFill>
                <a:ea typeface="+mn-lt"/>
                <a:cs typeface="+mn-lt"/>
              </a:rPr>
              <a:t>CWC Sea Lions cap</a:t>
            </a:r>
            <a:r>
              <a:rPr lang="en-US" sz="1150" dirty="0">
                <a:solidFill>
                  <a:srgbClr val="17333B"/>
                </a:solidFill>
                <a:ea typeface="+mn-lt"/>
                <a:cs typeface="+mn-lt"/>
              </a:rPr>
              <a:t> </a:t>
            </a:r>
            <a:endParaRPr lang="en-US" dirty="0"/>
          </a:p>
          <a:p>
            <a:pPr marL="285750" indent="-285750">
              <a:buFont typeface="Arial"/>
              <a:buChar char="•"/>
            </a:pPr>
            <a:r>
              <a:rPr lang="en-US" sz="1150" b="1" dirty="0">
                <a:solidFill>
                  <a:srgbClr val="17333B"/>
                </a:solidFill>
                <a:ea typeface="+mn-lt"/>
                <a:cs typeface="+mn-lt"/>
              </a:rPr>
              <a:t>Water bottle</a:t>
            </a:r>
            <a:r>
              <a:rPr lang="en-US" sz="1150" dirty="0">
                <a:solidFill>
                  <a:srgbClr val="17333B"/>
                </a:solidFill>
                <a:ea typeface="+mn-lt"/>
                <a:cs typeface="+mn-lt"/>
              </a:rPr>
              <a:t> and </a:t>
            </a:r>
            <a:r>
              <a:rPr lang="en-US" sz="1150" b="1" dirty="0">
                <a:solidFill>
                  <a:srgbClr val="17333B"/>
                </a:solidFill>
                <a:ea typeface="+mn-lt"/>
                <a:cs typeface="+mn-lt"/>
              </a:rPr>
              <a:t>Snacks</a:t>
            </a:r>
            <a:r>
              <a:rPr lang="en-US" sz="1150" dirty="0">
                <a:solidFill>
                  <a:srgbClr val="17333B"/>
                </a:solidFill>
                <a:ea typeface="+mn-lt"/>
                <a:cs typeface="+mn-lt"/>
              </a:rPr>
              <a:t> </a:t>
            </a:r>
            <a:endParaRPr lang="en-US" dirty="0">
              <a:ea typeface="+mn-lt"/>
              <a:cs typeface="+mn-lt"/>
            </a:endParaRPr>
          </a:p>
          <a:p>
            <a:pPr marL="285750" indent="-285750">
              <a:buFont typeface="Arial"/>
              <a:buChar char="•"/>
            </a:pPr>
            <a:r>
              <a:rPr lang="en-US" sz="1150" b="1" dirty="0">
                <a:solidFill>
                  <a:srgbClr val="17333B"/>
                </a:solidFill>
                <a:ea typeface="+mn-lt"/>
                <a:cs typeface="+mn-lt"/>
              </a:rPr>
              <a:t>Towels</a:t>
            </a:r>
            <a:r>
              <a:rPr lang="en-US" sz="1150" dirty="0">
                <a:solidFill>
                  <a:srgbClr val="17333B"/>
                </a:solidFill>
                <a:ea typeface="+mn-lt"/>
                <a:cs typeface="+mn-lt"/>
              </a:rPr>
              <a:t> </a:t>
            </a:r>
            <a:endParaRPr lang="en-US" dirty="0"/>
          </a:p>
          <a:p>
            <a:pPr marL="285750" indent="-285750">
              <a:buFont typeface="Arial"/>
              <a:buChar char="•"/>
            </a:pPr>
            <a:r>
              <a:rPr lang="en-US" sz="1150" b="1" dirty="0">
                <a:solidFill>
                  <a:srgbClr val="17333B"/>
                </a:solidFill>
                <a:ea typeface="+mn-lt"/>
                <a:cs typeface="+mn-lt"/>
              </a:rPr>
              <a:t>CWC clothing!!!</a:t>
            </a:r>
            <a:endParaRPr lang="en-US" sz="1150" dirty="0">
              <a:solidFill>
                <a:srgbClr val="17333B"/>
              </a:solidFill>
            </a:endParaRPr>
          </a:p>
          <a:p>
            <a:pPr marL="285750" indent="-285750">
              <a:buFont typeface="Arial"/>
              <a:buChar char="•"/>
            </a:pPr>
            <a:r>
              <a:rPr lang="en-US" sz="1150" b="1" dirty="0">
                <a:solidFill>
                  <a:srgbClr val="17333B"/>
                </a:solidFill>
                <a:ea typeface="+mn-lt"/>
                <a:cs typeface="+mn-lt"/>
              </a:rPr>
              <a:t>Deck activities</a:t>
            </a:r>
            <a:r>
              <a:rPr lang="en-US" sz="1150" dirty="0">
                <a:solidFill>
                  <a:srgbClr val="17333B"/>
                </a:solidFill>
                <a:ea typeface="+mn-lt"/>
                <a:cs typeface="+mn-lt"/>
              </a:rPr>
              <a:t> for downtime </a:t>
            </a:r>
            <a:endParaRPr lang="en-US" dirty="0"/>
          </a:p>
          <a:p>
            <a:pPr marL="285750" indent="-285750">
              <a:buFont typeface="Arial"/>
              <a:buChar char="•"/>
            </a:pPr>
            <a:r>
              <a:rPr lang="en-US" sz="1150" b="1" dirty="0">
                <a:solidFill>
                  <a:srgbClr val="17333B"/>
                </a:solidFill>
                <a:ea typeface="+mn-lt"/>
                <a:cs typeface="+mn-lt"/>
              </a:rPr>
              <a:t>Be respectful</a:t>
            </a:r>
            <a:r>
              <a:rPr lang="en-US" sz="1150" dirty="0">
                <a:solidFill>
                  <a:srgbClr val="17333B"/>
                </a:solidFill>
                <a:ea typeface="+mn-lt"/>
                <a:cs typeface="+mn-lt"/>
              </a:rPr>
              <a:t> to coaches, officials, teammates, and other competitors.</a:t>
            </a:r>
            <a:endParaRPr lang="en-US" dirty="0"/>
          </a:p>
          <a:p>
            <a:pPr marL="0" indent="0">
              <a:buNone/>
            </a:pPr>
            <a:endParaRPr lang="en-US" sz="1150" dirty="0">
              <a:solidFill>
                <a:srgbClr val="17333B"/>
              </a:solidFill>
            </a:endParaRPr>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WEBSITE</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Your parent home base</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Sign in at sealions.ca to access team-specific event actions and information.</a:t>
            </a:r>
            <a:endParaRPr lang="en-US" sz="1250" dirty="0"/>
          </a:p>
        </p:txBody>
      </p:sp>
      <p:sp>
        <p:nvSpPr>
          <p:cNvPr id="5" name="Shape 3"/>
          <p:cNvSpPr/>
          <p:nvPr/>
        </p:nvSpPr>
        <p:spPr>
          <a:xfrm>
            <a:off x="731520" y="2057400"/>
            <a:ext cx="10744200" cy="3154680"/>
          </a:xfrm>
          <a:prstGeom prst="roundRect">
            <a:avLst/>
          </a:prstGeom>
          <a:solidFill>
            <a:srgbClr val="072D3B"/>
          </a:solidFill>
          <a:ln w="12700">
            <a:solidFill>
              <a:srgbClr val="072D3B"/>
            </a:solidFill>
            <a:prstDash val="solid"/>
          </a:ln>
          <a:effectLst/>
        </p:spPr>
        <p:txBody>
          <a:bodyPr/>
          <a:lstStyle/>
          <a:p>
            <a:endParaRPr lang="en-CA"/>
          </a:p>
        </p:txBody>
      </p:sp>
      <p:sp>
        <p:nvSpPr>
          <p:cNvPr id="6" name="Text 4"/>
          <p:cNvSpPr/>
          <p:nvPr/>
        </p:nvSpPr>
        <p:spPr>
          <a:xfrm>
            <a:off x="1143000" y="2514600"/>
            <a:ext cx="3749040" cy="502920"/>
          </a:xfrm>
          <a:prstGeom prst="rect">
            <a:avLst/>
          </a:prstGeom>
          <a:noFill/>
          <a:ln/>
        </p:spPr>
        <p:txBody>
          <a:bodyPr wrap="square" lIns="0" tIns="0" rIns="0" bIns="0" rtlCol="0" anchor="ctr"/>
          <a:lstStyle/>
          <a:p>
            <a:pPr marL="0" indent="0">
              <a:buNone/>
            </a:pPr>
            <a:r>
              <a:rPr lang="en-US" sz="3000" b="1" dirty="0">
                <a:solidFill>
                  <a:srgbClr val="FFFFFF"/>
                </a:solidFill>
              </a:rPr>
              <a:t>sealions.ca</a:t>
            </a:r>
            <a:endParaRPr lang="en-US" sz="3000" dirty="0"/>
          </a:p>
        </p:txBody>
      </p:sp>
      <p:sp>
        <p:nvSpPr>
          <p:cNvPr id="7" name="Text 5"/>
          <p:cNvSpPr/>
          <p:nvPr/>
        </p:nvSpPr>
        <p:spPr>
          <a:xfrm>
            <a:off x="1143000" y="3337560"/>
            <a:ext cx="9509760" cy="411480"/>
          </a:xfrm>
          <a:prstGeom prst="rect">
            <a:avLst/>
          </a:prstGeom>
          <a:noFill/>
          <a:ln/>
        </p:spPr>
        <p:txBody>
          <a:bodyPr wrap="square" lIns="0" tIns="0" rIns="0" bIns="0" rtlCol="0" anchor="ctr">
            <a:normAutofit/>
          </a:bodyPr>
          <a:lstStyle/>
          <a:p>
            <a:pPr marL="0" indent="0">
              <a:buNone/>
            </a:pPr>
            <a:r>
              <a:rPr lang="en-US" sz="1800" b="1" dirty="0">
                <a:solidFill>
                  <a:srgbClr val="65D1D0"/>
                </a:solidFill>
              </a:rPr>
              <a:t>Calendar  •  Events  •  Declarations  •  Jobs  •  Parent information</a:t>
            </a:r>
            <a:endParaRPr lang="en-US" sz="1800" dirty="0"/>
          </a:p>
        </p:txBody>
      </p:sp>
      <p:sp>
        <p:nvSpPr>
          <p:cNvPr id="8" name="Text 6"/>
          <p:cNvSpPr/>
          <p:nvPr/>
        </p:nvSpPr>
        <p:spPr>
          <a:xfrm>
            <a:off x="1143000" y="4251960"/>
            <a:ext cx="8778240" cy="411480"/>
          </a:xfrm>
          <a:prstGeom prst="rect">
            <a:avLst/>
          </a:prstGeom>
          <a:noFill/>
          <a:ln/>
        </p:spPr>
        <p:txBody>
          <a:bodyPr wrap="square" lIns="0" tIns="0" rIns="0" bIns="0" rtlCol="0" anchor="ctr"/>
          <a:lstStyle/>
          <a:p>
            <a:pPr marL="0" indent="0">
              <a:buNone/>
            </a:pPr>
            <a:r>
              <a:rPr lang="en-US" sz="1500" dirty="0">
                <a:solidFill>
                  <a:srgbClr val="FFFFFF"/>
                </a:solidFill>
              </a:rPr>
              <a:t>Bookmark the site and check it weekly, then again before every meet or volunteer shift.</a:t>
            </a:r>
            <a:endParaRPr lang="en-US" sz="150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WEBSITE</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Find schedules</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Use the calendar filters to see the schedule for the swimmer’s registered group.</a:t>
            </a:r>
            <a:endParaRPr lang="en-US" sz="1250" dirty="0"/>
          </a:p>
        </p:txBody>
      </p:sp>
      <p:sp>
        <p:nvSpPr>
          <p:cNvPr id="5" name="Text 3"/>
          <p:cNvSpPr/>
          <p:nvPr/>
        </p:nvSpPr>
        <p:spPr>
          <a:xfrm>
            <a:off x="822960" y="2240280"/>
            <a:ext cx="4128035" cy="3611880"/>
          </a:xfrm>
          <a:prstGeom prst="rect">
            <a:avLst/>
          </a:prstGeom>
          <a:noFill/>
          <a:ln/>
        </p:spPr>
        <p:txBody>
          <a:bodyPr wrap="square" lIns="635" tIns="635" rIns="635" bIns="635" rtlCol="0" anchor="t">
            <a:normAutofit/>
          </a:bodyPr>
          <a:lstStyle/>
          <a:p>
            <a:pPr marL="203200" indent="-203200">
              <a:buSzPct val="100000"/>
              <a:buChar char="•"/>
            </a:pPr>
            <a:r>
              <a:rPr lang="en-US" sz="1700" dirty="0">
                <a:solidFill>
                  <a:srgbClr val="17333B"/>
                </a:solidFill>
              </a:rPr>
              <a:t>Open the Calendar page.</a:t>
            </a:r>
            <a:endParaRPr lang="en-US" sz="1700" dirty="0"/>
          </a:p>
          <a:p>
            <a:pPr marL="203200" indent="-203200">
              <a:buSzPct val="100000"/>
              <a:buChar char="•"/>
            </a:pPr>
            <a:r>
              <a:rPr lang="en-US" sz="1700" dirty="0">
                <a:solidFill>
                  <a:srgbClr val="17333B"/>
                </a:solidFill>
              </a:rPr>
              <a:t>Select the relevant group calendar, such as </a:t>
            </a:r>
            <a:r>
              <a:rPr lang="en-US" sz="1700" dirty="0" err="1">
                <a:solidFill>
                  <a:srgbClr val="17333B"/>
                </a:solidFill>
              </a:rPr>
              <a:t>FUNdations</a:t>
            </a:r>
            <a:r>
              <a:rPr lang="en-US" sz="1700" dirty="0">
                <a:solidFill>
                  <a:srgbClr val="17333B"/>
                </a:solidFill>
              </a:rPr>
              <a:t>, AGD, Junior, or Senior.</a:t>
            </a:r>
            <a:endParaRPr lang="en-US" sz="1700" dirty="0"/>
          </a:p>
          <a:p>
            <a:pPr marL="203200" indent="-203200">
              <a:buSzPct val="100000"/>
              <a:buChar char="•"/>
            </a:pPr>
            <a:r>
              <a:rPr lang="en-US" sz="1700" dirty="0">
                <a:solidFill>
                  <a:srgbClr val="17333B"/>
                </a:solidFill>
              </a:rPr>
              <a:t>Review practice and event details regularly for changes.</a:t>
            </a:r>
            <a:endParaRPr lang="en-US" sz="1700" dirty="0"/>
          </a:p>
          <a:p>
            <a:pPr marL="203200" indent="-203200">
              <a:buSzPct val="100000"/>
              <a:buChar char="•"/>
            </a:pPr>
            <a:r>
              <a:rPr lang="en-US" sz="1700" b="1" dirty="0">
                <a:solidFill>
                  <a:srgbClr val="17333B"/>
                </a:solidFill>
              </a:rPr>
              <a:t>Treat the current online calendar as the source of truth.</a:t>
            </a:r>
            <a:endParaRPr lang="en-US" sz="1700" b="1"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22</a:t>
            </a:fld>
            <a:endParaRPr lang="en-US"/>
          </a:p>
        </p:txBody>
      </p:sp>
      <p:pic>
        <p:nvPicPr>
          <p:cNvPr id="7" name="Picture 6">
            <a:extLst>
              <a:ext uri="{FF2B5EF4-FFF2-40B4-BE49-F238E27FC236}">
                <a16:creationId xmlns:a16="http://schemas.microsoft.com/office/drawing/2014/main" id="{9A504D6F-6B41-0C95-B821-09A0D2B643B5}"/>
              </a:ext>
            </a:extLst>
          </p:cNvPr>
          <p:cNvPicPr>
            <a:picLocks noChangeAspect="1"/>
          </p:cNvPicPr>
          <p:nvPr/>
        </p:nvPicPr>
        <p:blipFill>
          <a:blip r:embed="rId3"/>
          <a:stretch>
            <a:fillRect/>
          </a:stretch>
        </p:blipFill>
        <p:spPr>
          <a:xfrm>
            <a:off x="7453562" y="841249"/>
            <a:ext cx="4738437" cy="554424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WEBSITE</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Declare your swimmer for meets</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Declarations help coaches finalize meet entries by the posted deadline.</a:t>
            </a:r>
            <a:endParaRPr lang="en-US" sz="1250" dirty="0"/>
          </a:p>
        </p:txBody>
      </p:sp>
      <p:sp>
        <p:nvSpPr>
          <p:cNvPr id="5" name="Text 3"/>
          <p:cNvSpPr/>
          <p:nvPr/>
        </p:nvSpPr>
        <p:spPr>
          <a:xfrm>
            <a:off x="822961" y="2240280"/>
            <a:ext cx="5108607" cy="2642617"/>
          </a:xfrm>
          <a:prstGeom prst="rect">
            <a:avLst/>
          </a:prstGeom>
          <a:noFill/>
          <a:ln/>
        </p:spPr>
        <p:txBody>
          <a:bodyPr wrap="square" lIns="635" tIns="635" rIns="635" bIns="635" rtlCol="0" anchor="t">
            <a:normAutofit lnSpcReduction="10000"/>
          </a:bodyPr>
          <a:lstStyle/>
          <a:p>
            <a:pPr marL="203200" indent="-203200">
              <a:buSzPct val="100000"/>
              <a:buChar char="•"/>
            </a:pPr>
            <a:r>
              <a:rPr lang="en-US" sz="1500" dirty="0">
                <a:solidFill>
                  <a:srgbClr val="17333B"/>
                </a:solidFill>
              </a:rPr>
              <a:t>Sign in to the primary parent account.</a:t>
            </a:r>
            <a:endParaRPr lang="en-US" sz="1500" dirty="0"/>
          </a:p>
          <a:p>
            <a:pPr marL="203200" indent="-203200">
              <a:buSzPct val="100000"/>
              <a:buChar char="•"/>
            </a:pPr>
            <a:r>
              <a:rPr lang="en-US" sz="1500" dirty="0">
                <a:solidFill>
                  <a:srgbClr val="17333B"/>
                </a:solidFill>
              </a:rPr>
              <a:t>Open the applicable event from the Events page.</a:t>
            </a:r>
            <a:endParaRPr lang="en-US" sz="1500" dirty="0"/>
          </a:p>
          <a:p>
            <a:pPr marL="203200" indent="-203200">
              <a:buSzPct val="100000"/>
              <a:buChar char="•"/>
            </a:pPr>
            <a:r>
              <a:rPr lang="en-US" sz="1500" dirty="0">
                <a:solidFill>
                  <a:srgbClr val="17333B"/>
                </a:solidFill>
              </a:rPr>
              <a:t>Review eligibility, meet information and the declaration deadline.</a:t>
            </a:r>
            <a:endParaRPr lang="en-US" sz="1500" dirty="0"/>
          </a:p>
          <a:p>
            <a:pPr marL="203200" indent="-203200">
              <a:buSzPct val="100000"/>
              <a:buChar char="•"/>
            </a:pPr>
            <a:r>
              <a:rPr lang="en-US" sz="1500" dirty="0">
                <a:solidFill>
                  <a:srgbClr val="17333B"/>
                </a:solidFill>
              </a:rPr>
              <a:t>Select Accept or Decline for the swimmer before the deadline.</a:t>
            </a:r>
            <a:endParaRPr lang="en-US" sz="1500" dirty="0"/>
          </a:p>
          <a:p>
            <a:pPr marL="203200" indent="-203200">
              <a:buSzPct val="100000"/>
              <a:buChar char="•"/>
            </a:pPr>
            <a:r>
              <a:rPr lang="en-US" sz="1500" dirty="0">
                <a:solidFill>
                  <a:srgbClr val="17333B"/>
                </a:solidFill>
              </a:rPr>
              <a:t>Check that the declaration is saved and review later updates.</a:t>
            </a:r>
          </a:p>
          <a:p>
            <a:pPr marL="203200" indent="-203200">
              <a:buSzPct val="100000"/>
              <a:buChar char="•"/>
            </a:pPr>
            <a:r>
              <a:rPr lang="en-US" sz="1500" dirty="0">
                <a:solidFill>
                  <a:srgbClr val="17333B"/>
                </a:solidFill>
              </a:rPr>
              <a:t>Look back here to see which events your swimmer is register for.</a:t>
            </a:r>
          </a:p>
          <a:p>
            <a:pPr marL="203200" indent="-203200">
              <a:buSzPct val="100000"/>
              <a:buChar char="•"/>
            </a:pPr>
            <a:r>
              <a:rPr lang="en-US" sz="1500" dirty="0">
                <a:solidFill>
                  <a:srgbClr val="17333B"/>
                </a:solidFill>
              </a:rPr>
              <a:t>Unregistered swimmers at the declaration deadline will be assumed to not be attending the meet.</a:t>
            </a:r>
            <a:endParaRPr lang="en-US" sz="150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23</a:t>
            </a:fld>
            <a:endParaRPr lang="en-US"/>
          </a:p>
        </p:txBody>
      </p:sp>
      <p:pic>
        <p:nvPicPr>
          <p:cNvPr id="7" name="Picture 6">
            <a:extLst>
              <a:ext uri="{FF2B5EF4-FFF2-40B4-BE49-F238E27FC236}">
                <a16:creationId xmlns:a16="http://schemas.microsoft.com/office/drawing/2014/main" id="{C53D7E78-AE0A-5018-4ED9-DC7F0AE8F52A}"/>
              </a:ext>
            </a:extLst>
          </p:cNvPr>
          <p:cNvPicPr>
            <a:picLocks noChangeAspect="1"/>
          </p:cNvPicPr>
          <p:nvPr/>
        </p:nvPicPr>
        <p:blipFill>
          <a:blip r:embed="rId3"/>
          <a:stretch>
            <a:fillRect/>
          </a:stretch>
        </p:blipFill>
        <p:spPr>
          <a:xfrm>
            <a:off x="5997266" y="1858879"/>
            <a:ext cx="6194734" cy="4138863"/>
          </a:xfrm>
          <a:prstGeom prst="rect">
            <a:avLst/>
          </a:prstGeom>
        </p:spPr>
      </p:pic>
      <p:pic>
        <p:nvPicPr>
          <p:cNvPr id="9" name="Picture 8">
            <a:extLst>
              <a:ext uri="{FF2B5EF4-FFF2-40B4-BE49-F238E27FC236}">
                <a16:creationId xmlns:a16="http://schemas.microsoft.com/office/drawing/2014/main" id="{FF7EF030-0C82-514D-6FBC-337562EC5C80}"/>
              </a:ext>
            </a:extLst>
          </p:cNvPr>
          <p:cNvPicPr>
            <a:picLocks noChangeAspect="1"/>
          </p:cNvPicPr>
          <p:nvPr/>
        </p:nvPicPr>
        <p:blipFill>
          <a:blip r:embed="rId4"/>
          <a:stretch>
            <a:fillRect/>
          </a:stretch>
        </p:blipFill>
        <p:spPr>
          <a:xfrm>
            <a:off x="822961" y="5072790"/>
            <a:ext cx="4095474" cy="113413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WEBSITE</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Sign up for volunteer events</a:t>
            </a:r>
            <a:endParaRPr lang="en-US" sz="2700" dirty="0"/>
          </a:p>
        </p:txBody>
      </p:sp>
      <p:sp>
        <p:nvSpPr>
          <p:cNvPr id="5" name="Text 3"/>
          <p:cNvSpPr/>
          <p:nvPr/>
        </p:nvSpPr>
        <p:spPr>
          <a:xfrm>
            <a:off x="822960" y="2240280"/>
            <a:ext cx="4759693" cy="3611880"/>
          </a:xfrm>
          <a:prstGeom prst="rect">
            <a:avLst/>
          </a:prstGeom>
          <a:noFill/>
          <a:ln/>
        </p:spPr>
        <p:txBody>
          <a:bodyPr wrap="square" lIns="635" tIns="635" rIns="635" bIns="635" rtlCol="0" anchor="t">
            <a:normAutofit/>
          </a:bodyPr>
          <a:lstStyle/>
          <a:p>
            <a:pPr marL="203200" indent="-203200">
              <a:buSzPct val="100000"/>
              <a:buChar char="•"/>
            </a:pPr>
            <a:r>
              <a:rPr lang="en-US" sz="1700" dirty="0">
                <a:solidFill>
                  <a:srgbClr val="17333B"/>
                </a:solidFill>
              </a:rPr>
              <a:t>Sign in and open the applicable event.</a:t>
            </a:r>
            <a:endParaRPr lang="en-US" sz="1700" dirty="0"/>
          </a:p>
          <a:p>
            <a:pPr marL="203200" indent="-203200">
              <a:buSzPct val="100000"/>
              <a:buChar char="•"/>
            </a:pPr>
            <a:r>
              <a:rPr lang="en-US" sz="1700" dirty="0">
                <a:solidFill>
                  <a:srgbClr val="17333B"/>
                </a:solidFill>
              </a:rPr>
              <a:t>Select the Jobs or volunteer sign-up area when available.</a:t>
            </a:r>
            <a:endParaRPr lang="en-US" sz="1700" dirty="0"/>
          </a:p>
          <a:p>
            <a:pPr marL="203200" indent="-203200">
              <a:buSzPct val="100000"/>
              <a:buChar char="•"/>
            </a:pPr>
            <a:r>
              <a:rPr lang="en-US" sz="1700" dirty="0">
                <a:solidFill>
                  <a:srgbClr val="17333B"/>
                </a:solidFill>
              </a:rPr>
              <a:t>Choose a role that matches current training or mentorship needs.</a:t>
            </a:r>
            <a:endParaRPr lang="en-US" sz="1700" dirty="0"/>
          </a:p>
          <a:p>
            <a:pPr marL="203200" indent="-203200">
              <a:buSzPct val="100000"/>
              <a:buChar char="•"/>
            </a:pPr>
            <a:r>
              <a:rPr lang="en-US" sz="1700" dirty="0">
                <a:solidFill>
                  <a:srgbClr val="17333B"/>
                </a:solidFill>
              </a:rPr>
              <a:t>Note the shift time and arrive for the event briefing.</a:t>
            </a:r>
            <a:endParaRPr lang="en-US" sz="1700" dirty="0"/>
          </a:p>
          <a:p>
            <a:pPr marL="203200" indent="-203200">
              <a:buSzPct val="100000"/>
              <a:buChar char="•"/>
            </a:pPr>
            <a:r>
              <a:rPr lang="en-US" sz="1700" dirty="0">
                <a:solidFill>
                  <a:srgbClr val="17333B"/>
                </a:solidFill>
              </a:rPr>
              <a:t>Track credits through the season and retain confirmation of completed roles.</a:t>
            </a:r>
            <a:endParaRPr lang="en-US" sz="170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24</a:t>
            </a:fld>
            <a:endParaRPr lang="en-US"/>
          </a:p>
        </p:txBody>
      </p:sp>
      <p:pic>
        <p:nvPicPr>
          <p:cNvPr id="7" name="Picture 6">
            <a:extLst>
              <a:ext uri="{FF2B5EF4-FFF2-40B4-BE49-F238E27FC236}">
                <a16:creationId xmlns:a16="http://schemas.microsoft.com/office/drawing/2014/main" id="{C5DC05A1-9209-B2AB-0B6C-B6CFFB26EF4E}"/>
              </a:ext>
            </a:extLst>
          </p:cNvPr>
          <p:cNvPicPr>
            <a:picLocks noChangeAspect="1"/>
          </p:cNvPicPr>
          <p:nvPr/>
        </p:nvPicPr>
        <p:blipFill>
          <a:blip r:embed="rId3"/>
          <a:stretch>
            <a:fillRect/>
          </a:stretch>
        </p:blipFill>
        <p:spPr>
          <a:xfrm>
            <a:off x="6007608" y="2020824"/>
            <a:ext cx="6194734" cy="413886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PARENT BENEFIT</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Tri Hub Card</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Use the Sea Lions Card for Tri Hub discounts in store.  The CWC/Tri Hub parent website pricing already has the discounts applied.</a:t>
            </a:r>
            <a:endParaRPr lang="en-US" sz="1250" dirty="0"/>
          </a:p>
        </p:txBody>
      </p:sp>
      <p:sp>
        <p:nvSpPr>
          <p:cNvPr id="5" name="Shape 3"/>
          <p:cNvSpPr/>
          <p:nvPr/>
        </p:nvSpPr>
        <p:spPr>
          <a:xfrm>
            <a:off x="914400" y="2148840"/>
            <a:ext cx="4754880" cy="2880360"/>
          </a:xfrm>
          <a:prstGeom prst="roundRect">
            <a:avLst/>
          </a:prstGeom>
          <a:solidFill>
            <a:srgbClr val="072D3B"/>
          </a:solidFill>
          <a:ln w="12700">
            <a:solidFill>
              <a:srgbClr val="072D3B"/>
            </a:solidFill>
            <a:prstDash val="solid"/>
          </a:ln>
          <a:effectLst/>
        </p:spPr>
        <p:txBody>
          <a:bodyPr/>
          <a:lstStyle/>
          <a:p>
            <a:endParaRPr lang="en-CA"/>
          </a:p>
        </p:txBody>
      </p:sp>
      <p:sp>
        <p:nvSpPr>
          <p:cNvPr id="6" name="Text 4"/>
          <p:cNvSpPr/>
          <p:nvPr/>
        </p:nvSpPr>
        <p:spPr>
          <a:xfrm>
            <a:off x="1417320" y="2670048"/>
            <a:ext cx="3749040" cy="914400"/>
          </a:xfrm>
          <a:prstGeom prst="rect">
            <a:avLst/>
          </a:prstGeom>
          <a:noFill/>
          <a:ln/>
        </p:spPr>
        <p:txBody>
          <a:bodyPr wrap="square" lIns="0" tIns="0" rIns="0" bIns="0" rtlCol="0" anchor="ctr"/>
          <a:lstStyle/>
          <a:p>
            <a:pPr marL="0" indent="0" algn="ctr">
              <a:buNone/>
            </a:pPr>
            <a:r>
              <a:rPr lang="en-US" sz="3400" b="1" dirty="0">
                <a:solidFill>
                  <a:srgbClr val="FFFFFF"/>
                </a:solidFill>
              </a:rPr>
              <a:t>TRI HUB</a:t>
            </a:r>
            <a:endParaRPr lang="en-US" sz="3400" dirty="0"/>
          </a:p>
          <a:p>
            <a:pPr marL="0" indent="0" algn="ctr">
              <a:buNone/>
            </a:pPr>
            <a:r>
              <a:rPr lang="en-US" sz="3400" b="1" dirty="0">
                <a:solidFill>
                  <a:srgbClr val="FFFFFF"/>
                </a:solidFill>
              </a:rPr>
              <a:t>CARD</a:t>
            </a:r>
            <a:endParaRPr lang="en-US" sz="3400" dirty="0"/>
          </a:p>
        </p:txBody>
      </p:sp>
      <p:sp>
        <p:nvSpPr>
          <p:cNvPr id="7" name="Text 5"/>
          <p:cNvSpPr/>
          <p:nvPr/>
        </p:nvSpPr>
        <p:spPr>
          <a:xfrm>
            <a:off x="1371600" y="4069080"/>
            <a:ext cx="3840480" cy="274320"/>
          </a:xfrm>
          <a:prstGeom prst="rect">
            <a:avLst/>
          </a:prstGeom>
          <a:noFill/>
          <a:ln/>
        </p:spPr>
        <p:txBody>
          <a:bodyPr wrap="square" lIns="0" tIns="0" rIns="0" bIns="0" rtlCol="0" anchor="ctr"/>
          <a:lstStyle/>
          <a:p>
            <a:pPr marL="0" indent="0" algn="ctr">
              <a:buNone/>
            </a:pPr>
            <a:r>
              <a:rPr lang="en-US" sz="1100" b="1" kern="0" spc="110" dirty="0">
                <a:solidFill>
                  <a:srgbClr val="65D1D0"/>
                </a:solidFill>
              </a:rPr>
              <a:t>Tri Hub team discount card in store</a:t>
            </a:r>
            <a:endParaRPr lang="en-US" sz="1100" dirty="0"/>
          </a:p>
        </p:txBody>
      </p:sp>
      <p:sp>
        <p:nvSpPr>
          <p:cNvPr id="8" name="Shape 6"/>
          <p:cNvSpPr/>
          <p:nvPr/>
        </p:nvSpPr>
        <p:spPr>
          <a:xfrm>
            <a:off x="6172200" y="2148840"/>
            <a:ext cx="4983480" cy="2880360"/>
          </a:xfrm>
          <a:prstGeom prst="roundRect">
            <a:avLst>
              <a:gd name="adj" fmla="val 1905"/>
            </a:avLst>
          </a:prstGeom>
          <a:solidFill>
            <a:srgbClr val="FFFFFF"/>
          </a:solidFill>
          <a:ln w="12700">
            <a:solidFill>
              <a:srgbClr val="CBE5E7"/>
            </a:solidFill>
            <a:prstDash val="solid"/>
          </a:ln>
          <a:effectLst/>
        </p:spPr>
        <p:txBody>
          <a:bodyPr/>
          <a:lstStyle/>
          <a:p>
            <a:endParaRPr lang="en-CA"/>
          </a:p>
        </p:txBody>
      </p:sp>
      <p:sp>
        <p:nvSpPr>
          <p:cNvPr id="9" name="Shape 7"/>
          <p:cNvSpPr/>
          <p:nvPr/>
        </p:nvSpPr>
        <p:spPr>
          <a:xfrm>
            <a:off x="6172200" y="2148840"/>
            <a:ext cx="64008" cy="2880360"/>
          </a:xfrm>
          <a:prstGeom prst="rect">
            <a:avLst/>
          </a:prstGeom>
          <a:solidFill>
            <a:srgbClr val="F06C5B"/>
          </a:solidFill>
          <a:ln w="12700">
            <a:solidFill>
              <a:srgbClr val="F06C5B"/>
            </a:solidFill>
            <a:prstDash val="solid"/>
          </a:ln>
        </p:spPr>
        <p:txBody>
          <a:bodyPr/>
          <a:lstStyle/>
          <a:p>
            <a:endParaRPr lang="en-CA"/>
          </a:p>
        </p:txBody>
      </p:sp>
      <p:sp>
        <p:nvSpPr>
          <p:cNvPr id="10" name="Text 8"/>
          <p:cNvSpPr/>
          <p:nvPr/>
        </p:nvSpPr>
        <p:spPr>
          <a:xfrm>
            <a:off x="6400800" y="2331720"/>
            <a:ext cx="459028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How to use it</a:t>
            </a:r>
            <a:endParaRPr lang="en-US" sz="1500" dirty="0"/>
          </a:p>
        </p:txBody>
      </p:sp>
      <p:sp>
        <p:nvSpPr>
          <p:cNvPr id="11" name="Text 9"/>
          <p:cNvSpPr/>
          <p:nvPr/>
        </p:nvSpPr>
        <p:spPr>
          <a:xfrm>
            <a:off x="6400800" y="2743200"/>
            <a:ext cx="4572000" cy="2130552"/>
          </a:xfrm>
          <a:prstGeom prst="rect">
            <a:avLst/>
          </a:prstGeom>
          <a:noFill/>
          <a:ln/>
        </p:spPr>
        <p:txBody>
          <a:bodyPr wrap="square" lIns="0" tIns="0" rIns="0" bIns="0" rtlCol="0" anchor="t">
            <a:normAutofit/>
          </a:bodyPr>
          <a:lstStyle/>
          <a:p>
            <a:pPr marL="0" indent="0">
              <a:buNone/>
            </a:pPr>
            <a:r>
              <a:rPr lang="en-US" sz="1150" dirty="0">
                <a:solidFill>
                  <a:srgbClr val="17333B"/>
                </a:solidFill>
              </a:rPr>
              <a:t>Find the Tri Hub Card discount card information in the parent area of the Sea Lions website. Review the current discount details and present the required card or code when purchasing eligible items.</a:t>
            </a:r>
            <a:endParaRPr lang="en-US" sz="115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25</a:t>
            </a:fld>
            <a:endParaRPr lang="en-US"/>
          </a:p>
        </p:txBody>
      </p:sp>
      <p:pic>
        <p:nvPicPr>
          <p:cNvPr id="16" name="Picture 15">
            <a:extLst>
              <a:ext uri="{FF2B5EF4-FFF2-40B4-BE49-F238E27FC236}">
                <a16:creationId xmlns:a16="http://schemas.microsoft.com/office/drawing/2014/main" id="{040C2037-6BD0-CF59-66FB-ED263E4C2BBA}"/>
              </a:ext>
            </a:extLst>
          </p:cNvPr>
          <p:cNvPicPr>
            <a:picLocks noChangeAspect="1"/>
          </p:cNvPicPr>
          <p:nvPr/>
        </p:nvPicPr>
        <p:blipFill>
          <a:blip r:embed="rId3"/>
          <a:stretch>
            <a:fillRect/>
          </a:stretch>
        </p:blipFill>
        <p:spPr>
          <a:xfrm>
            <a:off x="7071561" y="3374356"/>
            <a:ext cx="4523500" cy="257526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MEET DAY TOOL</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Meet Mobile app</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Follow published meet information and results from a phone.</a:t>
            </a:r>
            <a:endParaRPr lang="en-US" sz="1250" dirty="0"/>
          </a:p>
        </p:txBody>
      </p:sp>
      <p:sp>
        <p:nvSpPr>
          <p:cNvPr id="5" name="Shape 3"/>
          <p:cNvSpPr/>
          <p:nvPr/>
        </p:nvSpPr>
        <p:spPr>
          <a:xfrm>
            <a:off x="64008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6" name="Shape 4"/>
          <p:cNvSpPr/>
          <p:nvPr/>
        </p:nvSpPr>
        <p:spPr>
          <a:xfrm>
            <a:off x="640080" y="2148840"/>
            <a:ext cx="64008" cy="3337560"/>
          </a:xfrm>
          <a:prstGeom prst="rect">
            <a:avLst/>
          </a:prstGeom>
          <a:solidFill>
            <a:srgbClr val="119DA4"/>
          </a:solidFill>
          <a:ln w="12700">
            <a:solidFill>
              <a:srgbClr val="119DA4"/>
            </a:solidFill>
            <a:prstDash val="solid"/>
          </a:ln>
        </p:spPr>
        <p:txBody>
          <a:bodyPr/>
          <a:lstStyle/>
          <a:p>
            <a:endParaRPr lang="en-CA"/>
          </a:p>
        </p:txBody>
      </p:sp>
      <p:sp>
        <p:nvSpPr>
          <p:cNvPr id="7" name="Text 5"/>
          <p:cNvSpPr/>
          <p:nvPr/>
        </p:nvSpPr>
        <p:spPr>
          <a:xfrm>
            <a:off x="86868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FIND</a:t>
            </a:r>
            <a:endParaRPr lang="en-US" sz="1500" dirty="0"/>
          </a:p>
        </p:txBody>
      </p:sp>
      <p:sp>
        <p:nvSpPr>
          <p:cNvPr id="8" name="Text 6"/>
          <p:cNvSpPr/>
          <p:nvPr/>
        </p:nvSpPr>
        <p:spPr>
          <a:xfrm>
            <a:off x="868680" y="2743200"/>
            <a:ext cx="3017520" cy="2587752"/>
          </a:xfrm>
          <a:prstGeom prst="rect">
            <a:avLst/>
          </a:prstGeom>
          <a:noFill/>
          <a:ln/>
        </p:spPr>
        <p:txBody>
          <a:bodyPr wrap="square" lIns="0" tIns="0" rIns="0" bIns="0" rtlCol="0" anchor="t">
            <a:normAutofit/>
          </a:bodyPr>
          <a:lstStyle/>
          <a:p>
            <a:pPr marL="0" indent="0">
              <a:buNone/>
            </a:pPr>
            <a:r>
              <a:rPr lang="en-US" sz="1150" dirty="0">
                <a:solidFill>
                  <a:srgbClr val="17333B"/>
                </a:solidFill>
              </a:rPr>
              <a:t>Download the app and pay for the yearly subscription.</a:t>
            </a:r>
          </a:p>
          <a:p>
            <a:pPr marL="0" indent="0">
              <a:buNone/>
            </a:pPr>
            <a:endParaRPr lang="en-US" sz="1150" dirty="0">
              <a:solidFill>
                <a:srgbClr val="17333B"/>
              </a:solidFill>
            </a:endParaRPr>
          </a:p>
          <a:p>
            <a:pPr marL="0" indent="0">
              <a:buNone/>
            </a:pPr>
            <a:r>
              <a:rPr lang="en-US" sz="1150" dirty="0">
                <a:solidFill>
                  <a:srgbClr val="17333B"/>
                </a:solidFill>
              </a:rPr>
              <a:t>Search for the meet by name or location.</a:t>
            </a:r>
          </a:p>
          <a:p>
            <a:pPr marL="0" indent="0">
              <a:buNone/>
            </a:pPr>
            <a:endParaRPr lang="en-US" sz="1150" dirty="0">
              <a:solidFill>
                <a:srgbClr val="17333B"/>
              </a:solidFill>
            </a:endParaRPr>
          </a:p>
          <a:p>
            <a:pPr marL="0" indent="0">
              <a:buNone/>
            </a:pPr>
            <a:r>
              <a:rPr lang="en-US" sz="1150" dirty="0">
                <a:solidFill>
                  <a:srgbClr val="17333B"/>
                </a:solidFill>
              </a:rPr>
              <a:t>Family sharing of the app is available – often older swimmers use the app to track times and events.</a:t>
            </a:r>
            <a:endParaRPr lang="en-US" sz="1150" dirty="0"/>
          </a:p>
        </p:txBody>
      </p:sp>
      <p:sp>
        <p:nvSpPr>
          <p:cNvPr id="9" name="Shape 7"/>
          <p:cNvSpPr/>
          <p:nvPr/>
        </p:nvSpPr>
        <p:spPr>
          <a:xfrm>
            <a:off x="448056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0" name="Shape 8"/>
          <p:cNvSpPr/>
          <p:nvPr/>
        </p:nvSpPr>
        <p:spPr>
          <a:xfrm>
            <a:off x="4480560" y="2148840"/>
            <a:ext cx="64008" cy="3337560"/>
          </a:xfrm>
          <a:prstGeom prst="rect">
            <a:avLst/>
          </a:prstGeom>
          <a:solidFill>
            <a:srgbClr val="F06C5B"/>
          </a:solidFill>
          <a:ln w="12700">
            <a:solidFill>
              <a:srgbClr val="F06C5B"/>
            </a:solidFill>
            <a:prstDash val="solid"/>
          </a:ln>
        </p:spPr>
        <p:txBody>
          <a:bodyPr/>
          <a:lstStyle/>
          <a:p>
            <a:endParaRPr lang="en-CA"/>
          </a:p>
        </p:txBody>
      </p:sp>
      <p:sp>
        <p:nvSpPr>
          <p:cNvPr id="11" name="Text 9"/>
          <p:cNvSpPr/>
          <p:nvPr/>
        </p:nvSpPr>
        <p:spPr>
          <a:xfrm>
            <a:off x="470916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FOLLOW</a:t>
            </a:r>
            <a:endParaRPr lang="en-US" sz="1500" dirty="0"/>
          </a:p>
        </p:txBody>
      </p:sp>
      <p:sp>
        <p:nvSpPr>
          <p:cNvPr id="12" name="Text 10"/>
          <p:cNvSpPr/>
          <p:nvPr/>
        </p:nvSpPr>
        <p:spPr>
          <a:xfrm>
            <a:off x="4709160" y="2743200"/>
            <a:ext cx="3017520" cy="2587752"/>
          </a:xfrm>
          <a:prstGeom prst="rect">
            <a:avLst/>
          </a:prstGeom>
          <a:noFill/>
          <a:ln/>
        </p:spPr>
        <p:txBody>
          <a:bodyPr wrap="square" lIns="0" tIns="0" rIns="0" bIns="0" rtlCol="0" anchor="t">
            <a:normAutofit/>
          </a:bodyPr>
          <a:lstStyle/>
          <a:p>
            <a:pPr marL="0" indent="0">
              <a:buNone/>
            </a:pPr>
            <a:r>
              <a:rPr lang="en-US" sz="1150" dirty="0">
                <a:solidFill>
                  <a:srgbClr val="17333B"/>
                </a:solidFill>
              </a:rPr>
              <a:t>View events, heats, lanes, times and published results</a:t>
            </a:r>
            <a:endParaRPr lang="en-US" sz="1150" dirty="0"/>
          </a:p>
        </p:txBody>
      </p:sp>
      <p:sp>
        <p:nvSpPr>
          <p:cNvPr id="13" name="Shape 11"/>
          <p:cNvSpPr/>
          <p:nvPr/>
        </p:nvSpPr>
        <p:spPr>
          <a:xfrm>
            <a:off x="8321040" y="2148840"/>
            <a:ext cx="3429000" cy="3337560"/>
          </a:xfrm>
          <a:prstGeom prst="roundRect">
            <a:avLst>
              <a:gd name="adj" fmla="val 1644"/>
            </a:avLst>
          </a:prstGeom>
          <a:solidFill>
            <a:srgbClr val="FFFFFF"/>
          </a:solidFill>
          <a:ln w="12700">
            <a:solidFill>
              <a:srgbClr val="CBE5E7"/>
            </a:solidFill>
            <a:prstDash val="solid"/>
          </a:ln>
          <a:effectLst/>
        </p:spPr>
        <p:txBody>
          <a:bodyPr/>
          <a:lstStyle/>
          <a:p>
            <a:endParaRPr lang="en-CA"/>
          </a:p>
        </p:txBody>
      </p:sp>
      <p:sp>
        <p:nvSpPr>
          <p:cNvPr id="14" name="Shape 12"/>
          <p:cNvSpPr/>
          <p:nvPr/>
        </p:nvSpPr>
        <p:spPr>
          <a:xfrm>
            <a:off x="8321040" y="2148840"/>
            <a:ext cx="64008" cy="3337560"/>
          </a:xfrm>
          <a:prstGeom prst="rect">
            <a:avLst/>
          </a:prstGeom>
          <a:solidFill>
            <a:srgbClr val="E9B44C"/>
          </a:solidFill>
          <a:ln w="12700">
            <a:solidFill>
              <a:srgbClr val="E9B44C"/>
            </a:solidFill>
            <a:prstDash val="solid"/>
          </a:ln>
        </p:spPr>
        <p:txBody>
          <a:bodyPr/>
          <a:lstStyle/>
          <a:p>
            <a:endParaRPr lang="en-CA"/>
          </a:p>
        </p:txBody>
      </p:sp>
      <p:sp>
        <p:nvSpPr>
          <p:cNvPr id="15" name="Text 13"/>
          <p:cNvSpPr/>
          <p:nvPr/>
        </p:nvSpPr>
        <p:spPr>
          <a:xfrm>
            <a:off x="8549640" y="2331720"/>
            <a:ext cx="3035808" cy="274320"/>
          </a:xfrm>
          <a:prstGeom prst="rect">
            <a:avLst/>
          </a:prstGeom>
          <a:noFill/>
          <a:ln/>
        </p:spPr>
        <p:txBody>
          <a:bodyPr wrap="square" lIns="0" tIns="0" rIns="0" bIns="0" rtlCol="0" anchor="ctr">
            <a:normAutofit/>
          </a:bodyPr>
          <a:lstStyle/>
          <a:p>
            <a:pPr marL="0" indent="0">
              <a:buNone/>
            </a:pPr>
            <a:r>
              <a:rPr lang="en-US" sz="1500" b="1" dirty="0">
                <a:solidFill>
                  <a:srgbClr val="072D3B"/>
                </a:solidFill>
              </a:rPr>
              <a:t>REMEMBER</a:t>
            </a:r>
            <a:endParaRPr lang="en-US" sz="1500" dirty="0"/>
          </a:p>
        </p:txBody>
      </p:sp>
      <p:sp>
        <p:nvSpPr>
          <p:cNvPr id="16" name="Text 14"/>
          <p:cNvSpPr/>
          <p:nvPr/>
        </p:nvSpPr>
        <p:spPr>
          <a:xfrm>
            <a:off x="8549640" y="2743200"/>
            <a:ext cx="3017520" cy="2587752"/>
          </a:xfrm>
          <a:prstGeom prst="rect">
            <a:avLst/>
          </a:prstGeom>
          <a:noFill/>
          <a:ln/>
        </p:spPr>
        <p:txBody>
          <a:bodyPr wrap="square" lIns="0" tIns="0" rIns="0" bIns="0" rtlCol="0" anchor="t">
            <a:normAutofit/>
          </a:bodyPr>
          <a:lstStyle/>
          <a:p>
            <a:pPr marL="0" indent="0">
              <a:buNone/>
            </a:pPr>
            <a:r>
              <a:rPr lang="en-US" sz="1150" dirty="0">
                <a:solidFill>
                  <a:srgbClr val="17333B"/>
                </a:solidFill>
              </a:rPr>
              <a:t>The app is informational; coach and official direction takes priority</a:t>
            </a:r>
            <a:endParaRPr lang="en-US" sz="1150" dirty="0"/>
          </a:p>
        </p:txBody>
      </p:sp>
      <p:sp>
        <p:nvSpPr>
          <p:cNvPr id="17" name="Text 15"/>
          <p:cNvSpPr/>
          <p:nvPr/>
        </p:nvSpPr>
        <p:spPr>
          <a:xfrm>
            <a:off x="2057400" y="5669280"/>
            <a:ext cx="8092440" cy="292608"/>
          </a:xfrm>
          <a:prstGeom prst="rect">
            <a:avLst/>
          </a:prstGeom>
          <a:noFill/>
          <a:ln/>
        </p:spPr>
        <p:txBody>
          <a:bodyPr wrap="square" lIns="0" tIns="0" rIns="0" bIns="0" rtlCol="0" anchor="ctr"/>
          <a:lstStyle/>
          <a:p>
            <a:pPr marL="0" indent="0" algn="ctr">
              <a:buNone/>
            </a:pPr>
            <a:r>
              <a:rPr lang="en-US" sz="1200" i="1" dirty="0">
                <a:solidFill>
                  <a:srgbClr val="5F747A"/>
                </a:solidFill>
              </a:rPr>
              <a:t>Availability and timing of information depend on the host meet publishing data.</a:t>
            </a:r>
            <a:endParaRPr lang="en-US" sz="120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26</a:t>
            </a:fld>
            <a:endParaRPr lang="en-US"/>
          </a:p>
        </p:txBody>
      </p:sp>
      <p:pic>
        <p:nvPicPr>
          <p:cNvPr id="18" name="Picture 17" descr="Meet">
            <a:extLst>
              <a:ext uri="{FF2B5EF4-FFF2-40B4-BE49-F238E27FC236}">
                <a16:creationId xmlns:a16="http://schemas.microsoft.com/office/drawing/2014/main" id="{98D5C529-7F23-F9FB-662E-2C555E09355A}"/>
              </a:ext>
            </a:extLst>
          </p:cNvPr>
          <p:cNvPicPr>
            <a:picLocks noChangeAspect="1"/>
          </p:cNvPicPr>
          <p:nvPr/>
        </p:nvPicPr>
        <p:blipFill>
          <a:blip r:embed="rId3"/>
          <a:stretch>
            <a:fillRect/>
          </a:stretch>
        </p:blipFill>
        <p:spPr>
          <a:xfrm>
            <a:off x="5572644" y="822336"/>
            <a:ext cx="1016232" cy="101623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TEAM STANDARDS</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Code of conduct</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Every member is an ambassador for the Sea Lions, CWC and competitive swimming.</a:t>
            </a:r>
            <a:endParaRPr lang="en-US" sz="1250" dirty="0"/>
          </a:p>
        </p:txBody>
      </p:sp>
      <p:sp>
        <p:nvSpPr>
          <p:cNvPr id="5" name="Text 3"/>
          <p:cNvSpPr/>
          <p:nvPr/>
        </p:nvSpPr>
        <p:spPr>
          <a:xfrm>
            <a:off x="822960" y="2240280"/>
            <a:ext cx="10698480" cy="3611880"/>
          </a:xfrm>
          <a:prstGeom prst="rect">
            <a:avLst/>
          </a:prstGeom>
          <a:noFill/>
          <a:ln/>
        </p:spPr>
        <p:txBody>
          <a:bodyPr wrap="square" lIns="635" tIns="635" rIns="635" bIns="635" rtlCol="0" anchor="t">
            <a:normAutofit/>
          </a:bodyPr>
          <a:lstStyle/>
          <a:p>
            <a:pPr marL="203200" indent="-203200">
              <a:buSzPct val="100000"/>
              <a:buChar char="•"/>
            </a:pPr>
            <a:r>
              <a:rPr lang="en-US" sz="1700" dirty="0">
                <a:solidFill>
                  <a:srgbClr val="17333B"/>
                </a:solidFill>
              </a:rPr>
              <a:t>Be courteous, punctual and helpful.</a:t>
            </a:r>
            <a:endParaRPr lang="en-US" sz="1700" dirty="0"/>
          </a:p>
          <a:p>
            <a:pPr marL="203200" indent="-203200">
              <a:buSzPct val="100000"/>
              <a:buChar char="•"/>
            </a:pPr>
            <a:r>
              <a:rPr lang="en-US" sz="1700" dirty="0">
                <a:solidFill>
                  <a:srgbClr val="17333B"/>
                </a:solidFill>
              </a:rPr>
              <a:t>Treat coaches, athletes, parents and competitors with dignity and respect.</a:t>
            </a:r>
            <a:endParaRPr lang="en-US" sz="1700" dirty="0"/>
          </a:p>
          <a:p>
            <a:pPr marL="203200" indent="-203200">
              <a:buSzPct val="100000"/>
              <a:buChar char="•"/>
            </a:pPr>
            <a:r>
              <a:rPr lang="en-US" sz="1700" dirty="0">
                <a:solidFill>
                  <a:srgbClr val="17333B"/>
                </a:solidFill>
              </a:rPr>
              <a:t>Follow CWC and Sea Lions rules at practices, meets, camps and social events.</a:t>
            </a:r>
            <a:endParaRPr lang="en-US" sz="1700" dirty="0"/>
          </a:p>
          <a:p>
            <a:pPr marL="203200" indent="-203200">
              <a:buSzPct val="100000"/>
              <a:buChar char="•"/>
            </a:pPr>
            <a:r>
              <a:rPr lang="en-US" sz="1700" dirty="0">
                <a:solidFill>
                  <a:srgbClr val="17333B"/>
                </a:solidFill>
              </a:rPr>
              <a:t>Wear the team uniform when required.</a:t>
            </a:r>
            <a:endParaRPr lang="en-US" sz="1700" dirty="0"/>
          </a:p>
          <a:p>
            <a:pPr marL="203200" indent="-203200">
              <a:buSzPct val="100000"/>
              <a:buChar char="•"/>
            </a:pPr>
            <a:r>
              <a:rPr lang="en-US" sz="1700" dirty="0">
                <a:solidFill>
                  <a:srgbClr val="17333B"/>
                </a:solidFill>
              </a:rPr>
              <a:t>Do not post images or social media content involving teammates, coaches or CWC members without permission.</a:t>
            </a:r>
          </a:p>
          <a:p>
            <a:pPr marL="203200" indent="-203200">
              <a:buSzPct val="100000"/>
              <a:buChar char="•"/>
            </a:pPr>
            <a:r>
              <a:rPr lang="en-US" sz="1700" dirty="0">
                <a:solidFill>
                  <a:srgbClr val="17333B"/>
                </a:solidFill>
              </a:rPr>
              <a:t>The Code of Conduct was signed by each swimmer and parent with the registration package.</a:t>
            </a:r>
          </a:p>
          <a:p>
            <a:pPr marL="203200" indent="-203200">
              <a:buSzPct val="100000"/>
              <a:buChar char="•"/>
            </a:pPr>
            <a:r>
              <a:rPr lang="en-US" sz="1700" dirty="0">
                <a:solidFill>
                  <a:srgbClr val="17333B"/>
                </a:solidFill>
              </a:rPr>
              <a:t>The website has a copy of the Code of Conduct for review.</a:t>
            </a:r>
            <a:endParaRPr lang="en-US" sz="1700" dirty="0"/>
          </a:p>
        </p:txBody>
      </p:sp>
      <p:sp>
        <p:nvSpPr>
          <p:cNvPr id="25"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1" cy="1"/>
          <a:chOff x="0" y="0"/>
          <a:chExt cx="1" cy="1"/>
        </a:xfrm>
      </p:grpSpPr>
      <p:sp>
        <p:nvSpPr>
          <p:cNvPr id="2" name="Text 0"/>
          <p:cNvSpPr/>
          <p:nvPr/>
        </p:nvSpPr>
        <p:spPr>
          <a:xfrm>
            <a:off x="594360" y="841248"/>
            <a:ext cx="3200400" cy="201168"/>
          </a:xfrm>
          <a:prstGeom prst="rect">
            <a:avLst/>
          </a:prstGeom>
          <a:noFill/>
          <a:ln/>
        </p:spPr>
        <p:txBody>
          <a:bodyPr wrap="square" lIns="0" tIns="0" rIns="0" bIns="0" rtlCol="0" anchor="ctr"/>
          <a:lstStyle/>
          <a:p>
            <a:pPr marL="0" indent="0">
              <a:buNone/>
            </a:pPr>
            <a:r>
              <a:rPr lang="en-US" sz="950" b="1" kern="0" spc="140" dirty="0">
                <a:solidFill>
                  <a:srgbClr val="119DA4"/>
                </a:solidFill>
              </a:rPr>
              <a:t>START STRONG</a:t>
            </a:r>
            <a:endParaRPr lang="en-US" sz="950" dirty="0"/>
          </a:p>
        </p:txBody>
      </p:sp>
      <p:sp>
        <p:nvSpPr>
          <p:cNvPr id="3" name="Text 1"/>
          <p:cNvSpPr/>
          <p:nvPr/>
        </p:nvSpPr>
        <p:spPr>
          <a:xfrm>
            <a:off x="594360" y="1078992"/>
            <a:ext cx="10972800" cy="502920"/>
          </a:xfrm>
          <a:prstGeom prst="rect">
            <a:avLst/>
          </a:prstGeom>
          <a:noFill/>
          <a:ln/>
        </p:spPr>
        <p:txBody>
          <a:bodyPr wrap="square" lIns="0" tIns="0" rIns="0" bIns="0" rtlCol="0" anchor="ctr">
            <a:normAutofit/>
          </a:bodyPr>
          <a:lstStyle/>
          <a:p>
            <a:pPr marL="0" indent="0">
              <a:buNone/>
            </a:pPr>
            <a:r>
              <a:rPr lang="en-US" sz="2700" b="1" dirty="0">
                <a:solidFill>
                  <a:srgbClr val="072D3B"/>
                </a:solidFill>
              </a:rPr>
              <a:t>Your first-week checklist</a:t>
            </a:r>
            <a:endParaRPr lang="en-US" sz="2700" dirty="0"/>
          </a:p>
        </p:txBody>
      </p:sp>
      <p:sp>
        <p:nvSpPr>
          <p:cNvPr id="4" name="Text 2"/>
          <p:cNvSpPr/>
          <p:nvPr/>
        </p:nvSpPr>
        <p:spPr>
          <a:xfrm>
            <a:off x="612648" y="1627632"/>
            <a:ext cx="10789920" cy="347472"/>
          </a:xfrm>
          <a:prstGeom prst="rect">
            <a:avLst/>
          </a:prstGeom>
          <a:noFill/>
          <a:ln/>
        </p:spPr>
        <p:txBody>
          <a:bodyPr wrap="square" lIns="0" tIns="0" rIns="0" bIns="0" rtlCol="0" anchor="ctr">
            <a:normAutofit/>
          </a:bodyPr>
          <a:lstStyle/>
          <a:p>
            <a:pPr marL="0" indent="0">
              <a:buNone/>
            </a:pPr>
            <a:r>
              <a:rPr lang="en-US" sz="1250" dirty="0">
                <a:solidFill>
                  <a:srgbClr val="5F747A"/>
                </a:solidFill>
              </a:rPr>
              <a:t>Complete the basics now so the season can quickly settle into a routine.</a:t>
            </a:r>
            <a:endParaRPr lang="en-US" sz="1250" dirty="0"/>
          </a:p>
        </p:txBody>
      </p:sp>
      <p:sp>
        <p:nvSpPr>
          <p:cNvPr id="5" name="Shape 3"/>
          <p:cNvSpPr/>
          <p:nvPr/>
        </p:nvSpPr>
        <p:spPr>
          <a:xfrm>
            <a:off x="731520" y="2057400"/>
            <a:ext cx="5074920" cy="640080"/>
          </a:xfrm>
          <a:prstGeom prst="roundRect">
            <a:avLst/>
          </a:prstGeom>
          <a:solidFill>
            <a:srgbClr val="FFFFFF"/>
          </a:solidFill>
          <a:ln w="12700">
            <a:solidFill>
              <a:srgbClr val="CBE5E7"/>
            </a:solidFill>
            <a:prstDash val="solid"/>
          </a:ln>
          <a:effectLst/>
        </p:spPr>
        <p:txBody>
          <a:bodyPr/>
          <a:lstStyle/>
          <a:p>
            <a:endParaRPr lang="en-CA"/>
          </a:p>
        </p:txBody>
      </p:sp>
      <p:sp>
        <p:nvSpPr>
          <p:cNvPr id="6" name="Shape 4"/>
          <p:cNvSpPr/>
          <p:nvPr/>
        </p:nvSpPr>
        <p:spPr>
          <a:xfrm>
            <a:off x="932688" y="2212848"/>
            <a:ext cx="320040" cy="320040"/>
          </a:xfrm>
          <a:prstGeom prst="ellipse">
            <a:avLst/>
          </a:prstGeom>
          <a:solidFill>
            <a:srgbClr val="119DA4"/>
          </a:solidFill>
          <a:ln w="12700">
            <a:solidFill>
              <a:srgbClr val="119DA4"/>
            </a:solidFill>
            <a:prstDash val="solid"/>
          </a:ln>
        </p:spPr>
        <p:txBody>
          <a:bodyPr/>
          <a:lstStyle/>
          <a:p>
            <a:endParaRPr lang="en-CA"/>
          </a:p>
        </p:txBody>
      </p:sp>
      <p:sp>
        <p:nvSpPr>
          <p:cNvPr id="7" name="Text 5"/>
          <p:cNvSpPr/>
          <p:nvPr/>
        </p:nvSpPr>
        <p:spPr>
          <a:xfrm>
            <a:off x="932688" y="2258568"/>
            <a:ext cx="320040" cy="137160"/>
          </a:xfrm>
          <a:prstGeom prst="rect">
            <a:avLst/>
          </a:prstGeom>
          <a:noFill/>
          <a:ln/>
        </p:spPr>
        <p:txBody>
          <a:bodyPr wrap="square" lIns="0" tIns="0" rIns="0" bIns="0" rtlCol="0" anchor="ctr"/>
          <a:lstStyle/>
          <a:p>
            <a:pPr marL="0" indent="0" algn="ctr">
              <a:buNone/>
            </a:pPr>
            <a:r>
              <a:rPr lang="en-US" sz="900" b="1" dirty="0">
                <a:solidFill>
                  <a:srgbClr val="FFFFFF"/>
                </a:solidFill>
              </a:rPr>
              <a:t>✓</a:t>
            </a:r>
            <a:endParaRPr lang="en-US" sz="900" dirty="0"/>
          </a:p>
        </p:txBody>
      </p:sp>
      <p:sp>
        <p:nvSpPr>
          <p:cNvPr id="8" name="Text 6"/>
          <p:cNvSpPr/>
          <p:nvPr/>
        </p:nvSpPr>
        <p:spPr>
          <a:xfrm>
            <a:off x="1444752" y="2231136"/>
            <a:ext cx="4023360" cy="237744"/>
          </a:xfrm>
          <a:prstGeom prst="rect">
            <a:avLst/>
          </a:prstGeom>
          <a:noFill/>
          <a:ln/>
        </p:spPr>
        <p:txBody>
          <a:bodyPr wrap="square" lIns="0" tIns="0" rIns="0" bIns="0" rtlCol="0" anchor="ctr"/>
          <a:lstStyle/>
          <a:p>
            <a:pPr marL="0" indent="0">
              <a:buNone/>
            </a:pPr>
            <a:r>
              <a:rPr lang="en-US" sz="1300" b="1" dirty="0">
                <a:solidFill>
                  <a:srgbClr val="17333B"/>
                </a:solidFill>
              </a:rPr>
              <a:t>Confirm website sign-in</a:t>
            </a:r>
            <a:endParaRPr lang="en-US" sz="1300" dirty="0"/>
          </a:p>
        </p:txBody>
      </p:sp>
      <p:sp>
        <p:nvSpPr>
          <p:cNvPr id="9" name="Shape 7"/>
          <p:cNvSpPr/>
          <p:nvPr/>
        </p:nvSpPr>
        <p:spPr>
          <a:xfrm>
            <a:off x="6309360" y="2057400"/>
            <a:ext cx="5074920" cy="640080"/>
          </a:xfrm>
          <a:prstGeom prst="roundRect">
            <a:avLst/>
          </a:prstGeom>
          <a:solidFill>
            <a:srgbClr val="FFFFFF"/>
          </a:solidFill>
          <a:ln w="12700">
            <a:solidFill>
              <a:srgbClr val="CBE5E7"/>
            </a:solidFill>
            <a:prstDash val="solid"/>
          </a:ln>
          <a:effectLst/>
        </p:spPr>
        <p:txBody>
          <a:bodyPr/>
          <a:lstStyle/>
          <a:p>
            <a:endParaRPr lang="en-CA"/>
          </a:p>
        </p:txBody>
      </p:sp>
      <p:sp>
        <p:nvSpPr>
          <p:cNvPr id="10" name="Shape 8"/>
          <p:cNvSpPr/>
          <p:nvPr/>
        </p:nvSpPr>
        <p:spPr>
          <a:xfrm>
            <a:off x="6510528" y="2212848"/>
            <a:ext cx="320040" cy="320040"/>
          </a:xfrm>
          <a:prstGeom prst="ellipse">
            <a:avLst/>
          </a:prstGeom>
          <a:solidFill>
            <a:srgbClr val="119DA4"/>
          </a:solidFill>
          <a:ln w="12700">
            <a:solidFill>
              <a:srgbClr val="119DA4"/>
            </a:solidFill>
            <a:prstDash val="solid"/>
          </a:ln>
        </p:spPr>
        <p:txBody>
          <a:bodyPr/>
          <a:lstStyle/>
          <a:p>
            <a:endParaRPr lang="en-CA"/>
          </a:p>
        </p:txBody>
      </p:sp>
      <p:sp>
        <p:nvSpPr>
          <p:cNvPr id="11" name="Text 9"/>
          <p:cNvSpPr/>
          <p:nvPr/>
        </p:nvSpPr>
        <p:spPr>
          <a:xfrm>
            <a:off x="6510528" y="2258568"/>
            <a:ext cx="320040" cy="137160"/>
          </a:xfrm>
          <a:prstGeom prst="rect">
            <a:avLst/>
          </a:prstGeom>
          <a:noFill/>
          <a:ln/>
        </p:spPr>
        <p:txBody>
          <a:bodyPr wrap="square" lIns="0" tIns="0" rIns="0" bIns="0" rtlCol="0" anchor="ctr"/>
          <a:lstStyle/>
          <a:p>
            <a:pPr marL="0" indent="0" algn="ctr">
              <a:buNone/>
            </a:pPr>
            <a:r>
              <a:rPr lang="en-US" sz="900" b="1" dirty="0">
                <a:solidFill>
                  <a:srgbClr val="FFFFFF"/>
                </a:solidFill>
              </a:rPr>
              <a:t>✓</a:t>
            </a:r>
            <a:endParaRPr lang="en-US" sz="900" dirty="0"/>
          </a:p>
        </p:txBody>
      </p:sp>
      <p:sp>
        <p:nvSpPr>
          <p:cNvPr id="12" name="Text 10"/>
          <p:cNvSpPr/>
          <p:nvPr/>
        </p:nvSpPr>
        <p:spPr>
          <a:xfrm>
            <a:off x="7022592" y="2231136"/>
            <a:ext cx="4023360" cy="237744"/>
          </a:xfrm>
          <a:prstGeom prst="rect">
            <a:avLst/>
          </a:prstGeom>
          <a:noFill/>
          <a:ln/>
        </p:spPr>
        <p:txBody>
          <a:bodyPr wrap="square" lIns="0" tIns="0" rIns="0" bIns="0" rtlCol="0" anchor="ctr"/>
          <a:lstStyle/>
          <a:p>
            <a:pPr marL="0" indent="0">
              <a:buNone/>
            </a:pPr>
            <a:r>
              <a:rPr lang="en-US" sz="1300" b="1" dirty="0">
                <a:solidFill>
                  <a:srgbClr val="17333B"/>
                </a:solidFill>
              </a:rPr>
              <a:t>Check the group calendar</a:t>
            </a:r>
            <a:endParaRPr lang="en-US" sz="1300" dirty="0"/>
          </a:p>
        </p:txBody>
      </p:sp>
      <p:sp>
        <p:nvSpPr>
          <p:cNvPr id="13" name="Shape 11"/>
          <p:cNvSpPr/>
          <p:nvPr/>
        </p:nvSpPr>
        <p:spPr>
          <a:xfrm>
            <a:off x="731520" y="2926080"/>
            <a:ext cx="5074920" cy="640080"/>
          </a:xfrm>
          <a:prstGeom prst="roundRect">
            <a:avLst/>
          </a:prstGeom>
          <a:solidFill>
            <a:srgbClr val="FFFFFF"/>
          </a:solidFill>
          <a:ln w="12700">
            <a:solidFill>
              <a:srgbClr val="CBE5E7"/>
            </a:solidFill>
            <a:prstDash val="solid"/>
          </a:ln>
          <a:effectLst/>
        </p:spPr>
        <p:txBody>
          <a:bodyPr/>
          <a:lstStyle/>
          <a:p>
            <a:endParaRPr lang="en-CA"/>
          </a:p>
        </p:txBody>
      </p:sp>
      <p:sp>
        <p:nvSpPr>
          <p:cNvPr id="14" name="Shape 12"/>
          <p:cNvSpPr/>
          <p:nvPr/>
        </p:nvSpPr>
        <p:spPr>
          <a:xfrm>
            <a:off x="932688" y="3081528"/>
            <a:ext cx="320040" cy="320040"/>
          </a:xfrm>
          <a:prstGeom prst="ellipse">
            <a:avLst/>
          </a:prstGeom>
          <a:solidFill>
            <a:srgbClr val="119DA4"/>
          </a:solidFill>
          <a:ln w="12700">
            <a:solidFill>
              <a:srgbClr val="119DA4"/>
            </a:solidFill>
            <a:prstDash val="solid"/>
          </a:ln>
        </p:spPr>
        <p:txBody>
          <a:bodyPr/>
          <a:lstStyle/>
          <a:p>
            <a:endParaRPr lang="en-CA"/>
          </a:p>
        </p:txBody>
      </p:sp>
      <p:sp>
        <p:nvSpPr>
          <p:cNvPr id="15" name="Text 13"/>
          <p:cNvSpPr/>
          <p:nvPr/>
        </p:nvSpPr>
        <p:spPr>
          <a:xfrm>
            <a:off x="932688" y="3127248"/>
            <a:ext cx="320040" cy="137160"/>
          </a:xfrm>
          <a:prstGeom prst="rect">
            <a:avLst/>
          </a:prstGeom>
          <a:noFill/>
          <a:ln/>
        </p:spPr>
        <p:txBody>
          <a:bodyPr wrap="square" lIns="0" tIns="0" rIns="0" bIns="0" rtlCol="0" anchor="ctr"/>
          <a:lstStyle/>
          <a:p>
            <a:pPr marL="0" indent="0" algn="ctr">
              <a:buNone/>
            </a:pPr>
            <a:r>
              <a:rPr lang="en-US" sz="900" b="1" dirty="0">
                <a:solidFill>
                  <a:srgbClr val="FFFFFF"/>
                </a:solidFill>
              </a:rPr>
              <a:t>✓</a:t>
            </a:r>
            <a:endParaRPr lang="en-US" sz="900" dirty="0"/>
          </a:p>
        </p:txBody>
      </p:sp>
      <p:sp>
        <p:nvSpPr>
          <p:cNvPr id="16" name="Text 14"/>
          <p:cNvSpPr/>
          <p:nvPr/>
        </p:nvSpPr>
        <p:spPr>
          <a:xfrm>
            <a:off x="1444752" y="3099816"/>
            <a:ext cx="4023360" cy="237744"/>
          </a:xfrm>
          <a:prstGeom prst="rect">
            <a:avLst/>
          </a:prstGeom>
          <a:noFill/>
          <a:ln/>
        </p:spPr>
        <p:txBody>
          <a:bodyPr wrap="square" lIns="0" tIns="0" rIns="0" bIns="0" rtlCol="0" anchor="ctr"/>
          <a:lstStyle/>
          <a:p>
            <a:pPr marL="0" indent="0">
              <a:buNone/>
            </a:pPr>
            <a:r>
              <a:rPr lang="en-US" sz="1300" b="1" dirty="0">
                <a:solidFill>
                  <a:srgbClr val="17333B"/>
                </a:solidFill>
              </a:rPr>
              <a:t>Save coach contact details</a:t>
            </a:r>
            <a:endParaRPr lang="en-US" sz="1300" dirty="0"/>
          </a:p>
        </p:txBody>
      </p:sp>
      <p:sp>
        <p:nvSpPr>
          <p:cNvPr id="17" name="Shape 15"/>
          <p:cNvSpPr/>
          <p:nvPr/>
        </p:nvSpPr>
        <p:spPr>
          <a:xfrm>
            <a:off x="6309360" y="2926080"/>
            <a:ext cx="5074920" cy="640080"/>
          </a:xfrm>
          <a:prstGeom prst="roundRect">
            <a:avLst/>
          </a:prstGeom>
          <a:solidFill>
            <a:srgbClr val="FFFFFF"/>
          </a:solidFill>
          <a:ln w="12700">
            <a:solidFill>
              <a:srgbClr val="CBE5E7"/>
            </a:solidFill>
            <a:prstDash val="solid"/>
          </a:ln>
          <a:effectLst/>
        </p:spPr>
        <p:txBody>
          <a:bodyPr/>
          <a:lstStyle/>
          <a:p>
            <a:endParaRPr lang="en-CA"/>
          </a:p>
        </p:txBody>
      </p:sp>
      <p:sp>
        <p:nvSpPr>
          <p:cNvPr id="18" name="Shape 16"/>
          <p:cNvSpPr/>
          <p:nvPr/>
        </p:nvSpPr>
        <p:spPr>
          <a:xfrm>
            <a:off x="6510528" y="3081528"/>
            <a:ext cx="320040" cy="320040"/>
          </a:xfrm>
          <a:prstGeom prst="ellipse">
            <a:avLst/>
          </a:prstGeom>
          <a:solidFill>
            <a:srgbClr val="119DA4"/>
          </a:solidFill>
          <a:ln w="12700">
            <a:solidFill>
              <a:srgbClr val="119DA4"/>
            </a:solidFill>
            <a:prstDash val="solid"/>
          </a:ln>
        </p:spPr>
        <p:txBody>
          <a:bodyPr/>
          <a:lstStyle/>
          <a:p>
            <a:endParaRPr lang="en-CA"/>
          </a:p>
        </p:txBody>
      </p:sp>
      <p:sp>
        <p:nvSpPr>
          <p:cNvPr id="19" name="Text 17"/>
          <p:cNvSpPr/>
          <p:nvPr/>
        </p:nvSpPr>
        <p:spPr>
          <a:xfrm>
            <a:off x="6510528" y="3127248"/>
            <a:ext cx="320040" cy="137160"/>
          </a:xfrm>
          <a:prstGeom prst="rect">
            <a:avLst/>
          </a:prstGeom>
          <a:noFill/>
          <a:ln/>
        </p:spPr>
        <p:txBody>
          <a:bodyPr wrap="square" lIns="0" tIns="0" rIns="0" bIns="0" rtlCol="0" anchor="ctr"/>
          <a:lstStyle/>
          <a:p>
            <a:pPr marL="0" indent="0" algn="ctr">
              <a:buNone/>
            </a:pPr>
            <a:r>
              <a:rPr lang="en-US" sz="900" b="1" dirty="0">
                <a:solidFill>
                  <a:srgbClr val="FFFFFF"/>
                </a:solidFill>
              </a:rPr>
              <a:t>✓</a:t>
            </a:r>
            <a:endParaRPr lang="en-US" sz="900" dirty="0"/>
          </a:p>
        </p:txBody>
      </p:sp>
      <p:sp>
        <p:nvSpPr>
          <p:cNvPr id="20" name="Text 18"/>
          <p:cNvSpPr/>
          <p:nvPr/>
        </p:nvSpPr>
        <p:spPr>
          <a:xfrm>
            <a:off x="7022592" y="3099816"/>
            <a:ext cx="4023360" cy="237744"/>
          </a:xfrm>
          <a:prstGeom prst="rect">
            <a:avLst/>
          </a:prstGeom>
          <a:noFill/>
          <a:ln/>
        </p:spPr>
        <p:txBody>
          <a:bodyPr wrap="square" lIns="0" tIns="0" rIns="0" bIns="0" rtlCol="0" anchor="ctr"/>
          <a:lstStyle/>
          <a:p>
            <a:pPr marL="0" indent="0">
              <a:buNone/>
            </a:pPr>
            <a:r>
              <a:rPr lang="en-US" sz="1300" b="1" dirty="0">
                <a:solidFill>
                  <a:srgbClr val="17333B"/>
                </a:solidFill>
              </a:rPr>
              <a:t>Label all equipment</a:t>
            </a:r>
            <a:endParaRPr lang="en-US" sz="1300" dirty="0"/>
          </a:p>
        </p:txBody>
      </p:sp>
      <p:sp>
        <p:nvSpPr>
          <p:cNvPr id="21" name="Shape 19"/>
          <p:cNvSpPr/>
          <p:nvPr/>
        </p:nvSpPr>
        <p:spPr>
          <a:xfrm>
            <a:off x="731520" y="3794760"/>
            <a:ext cx="5074920" cy="640080"/>
          </a:xfrm>
          <a:prstGeom prst="roundRect">
            <a:avLst/>
          </a:prstGeom>
          <a:solidFill>
            <a:srgbClr val="FFFFFF"/>
          </a:solidFill>
          <a:ln w="12700">
            <a:solidFill>
              <a:srgbClr val="CBE5E7"/>
            </a:solidFill>
            <a:prstDash val="solid"/>
          </a:ln>
          <a:effectLst/>
        </p:spPr>
        <p:txBody>
          <a:bodyPr/>
          <a:lstStyle/>
          <a:p>
            <a:endParaRPr lang="en-CA"/>
          </a:p>
        </p:txBody>
      </p:sp>
      <p:sp>
        <p:nvSpPr>
          <p:cNvPr id="22" name="Shape 20"/>
          <p:cNvSpPr/>
          <p:nvPr/>
        </p:nvSpPr>
        <p:spPr>
          <a:xfrm>
            <a:off x="932688" y="3950208"/>
            <a:ext cx="320040" cy="320040"/>
          </a:xfrm>
          <a:prstGeom prst="ellipse">
            <a:avLst/>
          </a:prstGeom>
          <a:solidFill>
            <a:srgbClr val="119DA4"/>
          </a:solidFill>
          <a:ln w="12700">
            <a:solidFill>
              <a:srgbClr val="119DA4"/>
            </a:solidFill>
            <a:prstDash val="solid"/>
          </a:ln>
        </p:spPr>
        <p:txBody>
          <a:bodyPr/>
          <a:lstStyle/>
          <a:p>
            <a:endParaRPr lang="en-CA"/>
          </a:p>
        </p:txBody>
      </p:sp>
      <p:sp>
        <p:nvSpPr>
          <p:cNvPr id="23" name="Text 21"/>
          <p:cNvSpPr/>
          <p:nvPr/>
        </p:nvSpPr>
        <p:spPr>
          <a:xfrm>
            <a:off x="932688" y="3995928"/>
            <a:ext cx="320040" cy="137160"/>
          </a:xfrm>
          <a:prstGeom prst="rect">
            <a:avLst/>
          </a:prstGeom>
          <a:noFill/>
          <a:ln/>
        </p:spPr>
        <p:txBody>
          <a:bodyPr wrap="square" lIns="0" tIns="0" rIns="0" bIns="0" rtlCol="0" anchor="ctr"/>
          <a:lstStyle/>
          <a:p>
            <a:pPr marL="0" indent="0" algn="ctr">
              <a:buNone/>
            </a:pPr>
            <a:r>
              <a:rPr lang="en-US" sz="900" b="1" dirty="0">
                <a:solidFill>
                  <a:srgbClr val="FFFFFF"/>
                </a:solidFill>
              </a:rPr>
              <a:t>✓</a:t>
            </a:r>
            <a:endParaRPr lang="en-US" sz="900" dirty="0"/>
          </a:p>
        </p:txBody>
      </p:sp>
      <p:sp>
        <p:nvSpPr>
          <p:cNvPr id="24" name="Text 22"/>
          <p:cNvSpPr/>
          <p:nvPr/>
        </p:nvSpPr>
        <p:spPr>
          <a:xfrm>
            <a:off x="1444752" y="3968496"/>
            <a:ext cx="4023360" cy="237744"/>
          </a:xfrm>
          <a:prstGeom prst="rect">
            <a:avLst/>
          </a:prstGeom>
          <a:noFill/>
          <a:ln/>
        </p:spPr>
        <p:txBody>
          <a:bodyPr wrap="square" lIns="0" tIns="0" rIns="0" bIns="0" rtlCol="0" anchor="ctr"/>
          <a:lstStyle/>
          <a:p>
            <a:pPr marL="0" indent="0">
              <a:buNone/>
            </a:pPr>
            <a:r>
              <a:rPr lang="en-US" sz="1300" b="1" dirty="0">
                <a:solidFill>
                  <a:srgbClr val="17333B"/>
                </a:solidFill>
              </a:rPr>
              <a:t>Review volunteer credits</a:t>
            </a:r>
            <a:endParaRPr lang="en-US" sz="1300" dirty="0"/>
          </a:p>
        </p:txBody>
      </p:sp>
      <p:sp>
        <p:nvSpPr>
          <p:cNvPr id="25" name="Shape 23"/>
          <p:cNvSpPr/>
          <p:nvPr/>
        </p:nvSpPr>
        <p:spPr>
          <a:xfrm>
            <a:off x="6309360" y="3794760"/>
            <a:ext cx="5074920" cy="640080"/>
          </a:xfrm>
          <a:prstGeom prst="roundRect">
            <a:avLst/>
          </a:prstGeom>
          <a:solidFill>
            <a:srgbClr val="FFFFFF"/>
          </a:solidFill>
          <a:ln w="12700">
            <a:solidFill>
              <a:srgbClr val="CBE5E7"/>
            </a:solidFill>
            <a:prstDash val="solid"/>
          </a:ln>
          <a:effectLst/>
        </p:spPr>
        <p:txBody>
          <a:bodyPr/>
          <a:lstStyle/>
          <a:p>
            <a:endParaRPr lang="en-CA"/>
          </a:p>
        </p:txBody>
      </p:sp>
      <p:sp>
        <p:nvSpPr>
          <p:cNvPr id="26" name="Shape 24"/>
          <p:cNvSpPr/>
          <p:nvPr/>
        </p:nvSpPr>
        <p:spPr>
          <a:xfrm>
            <a:off x="6510528" y="3950208"/>
            <a:ext cx="320040" cy="320040"/>
          </a:xfrm>
          <a:prstGeom prst="ellipse">
            <a:avLst/>
          </a:prstGeom>
          <a:solidFill>
            <a:srgbClr val="119DA4"/>
          </a:solidFill>
          <a:ln w="12700">
            <a:solidFill>
              <a:srgbClr val="119DA4"/>
            </a:solidFill>
            <a:prstDash val="solid"/>
          </a:ln>
        </p:spPr>
        <p:txBody>
          <a:bodyPr/>
          <a:lstStyle/>
          <a:p>
            <a:endParaRPr lang="en-CA"/>
          </a:p>
        </p:txBody>
      </p:sp>
      <p:sp>
        <p:nvSpPr>
          <p:cNvPr id="27" name="Text 25"/>
          <p:cNvSpPr/>
          <p:nvPr/>
        </p:nvSpPr>
        <p:spPr>
          <a:xfrm>
            <a:off x="6510528" y="3995928"/>
            <a:ext cx="320040" cy="137160"/>
          </a:xfrm>
          <a:prstGeom prst="rect">
            <a:avLst/>
          </a:prstGeom>
          <a:noFill/>
          <a:ln/>
        </p:spPr>
        <p:txBody>
          <a:bodyPr wrap="square" lIns="0" tIns="0" rIns="0" bIns="0" rtlCol="0" anchor="ctr"/>
          <a:lstStyle/>
          <a:p>
            <a:pPr marL="0" indent="0" algn="ctr">
              <a:buNone/>
            </a:pPr>
            <a:r>
              <a:rPr lang="en-US" sz="900" b="1" dirty="0">
                <a:solidFill>
                  <a:srgbClr val="FFFFFF"/>
                </a:solidFill>
              </a:rPr>
              <a:t>✓</a:t>
            </a:r>
            <a:endParaRPr lang="en-US" sz="900" dirty="0"/>
          </a:p>
        </p:txBody>
      </p:sp>
      <p:sp>
        <p:nvSpPr>
          <p:cNvPr id="28" name="Text 26"/>
          <p:cNvSpPr/>
          <p:nvPr/>
        </p:nvSpPr>
        <p:spPr>
          <a:xfrm>
            <a:off x="7022592" y="3968496"/>
            <a:ext cx="4023360" cy="237744"/>
          </a:xfrm>
          <a:prstGeom prst="rect">
            <a:avLst/>
          </a:prstGeom>
          <a:noFill/>
          <a:ln/>
        </p:spPr>
        <p:txBody>
          <a:bodyPr wrap="square" lIns="0" tIns="0" rIns="0" bIns="0" rtlCol="0" anchor="ctr"/>
          <a:lstStyle/>
          <a:p>
            <a:pPr marL="0" indent="0">
              <a:buNone/>
            </a:pPr>
            <a:r>
              <a:rPr lang="en-US" sz="1300" b="1" dirty="0">
                <a:solidFill>
                  <a:srgbClr val="17333B"/>
                </a:solidFill>
              </a:rPr>
              <a:t>Note fundraiser commitments</a:t>
            </a:r>
            <a:endParaRPr lang="en-US" sz="1300" dirty="0"/>
          </a:p>
        </p:txBody>
      </p:sp>
      <p:sp>
        <p:nvSpPr>
          <p:cNvPr id="29" name="Shape 27"/>
          <p:cNvSpPr/>
          <p:nvPr/>
        </p:nvSpPr>
        <p:spPr>
          <a:xfrm>
            <a:off x="731520" y="4663440"/>
            <a:ext cx="5074920" cy="640080"/>
          </a:xfrm>
          <a:prstGeom prst="roundRect">
            <a:avLst/>
          </a:prstGeom>
          <a:solidFill>
            <a:srgbClr val="FFFFFF"/>
          </a:solidFill>
          <a:ln w="12700">
            <a:solidFill>
              <a:srgbClr val="CBE5E7"/>
            </a:solidFill>
            <a:prstDash val="solid"/>
          </a:ln>
          <a:effectLst/>
        </p:spPr>
        <p:txBody>
          <a:bodyPr/>
          <a:lstStyle/>
          <a:p>
            <a:endParaRPr lang="en-CA"/>
          </a:p>
        </p:txBody>
      </p:sp>
      <p:sp>
        <p:nvSpPr>
          <p:cNvPr id="30" name="Shape 28"/>
          <p:cNvSpPr/>
          <p:nvPr/>
        </p:nvSpPr>
        <p:spPr>
          <a:xfrm>
            <a:off x="932688" y="4818888"/>
            <a:ext cx="320040" cy="320040"/>
          </a:xfrm>
          <a:prstGeom prst="ellipse">
            <a:avLst/>
          </a:prstGeom>
          <a:solidFill>
            <a:srgbClr val="119DA4"/>
          </a:solidFill>
          <a:ln w="12700">
            <a:solidFill>
              <a:srgbClr val="119DA4"/>
            </a:solidFill>
            <a:prstDash val="solid"/>
          </a:ln>
        </p:spPr>
        <p:txBody>
          <a:bodyPr/>
          <a:lstStyle/>
          <a:p>
            <a:endParaRPr lang="en-CA"/>
          </a:p>
        </p:txBody>
      </p:sp>
      <p:sp>
        <p:nvSpPr>
          <p:cNvPr id="31" name="Text 29"/>
          <p:cNvSpPr/>
          <p:nvPr/>
        </p:nvSpPr>
        <p:spPr>
          <a:xfrm>
            <a:off x="932688" y="4864608"/>
            <a:ext cx="320040" cy="137160"/>
          </a:xfrm>
          <a:prstGeom prst="rect">
            <a:avLst/>
          </a:prstGeom>
          <a:noFill/>
          <a:ln/>
        </p:spPr>
        <p:txBody>
          <a:bodyPr wrap="square" lIns="0" tIns="0" rIns="0" bIns="0" rtlCol="0" anchor="ctr"/>
          <a:lstStyle/>
          <a:p>
            <a:pPr marL="0" indent="0" algn="ctr">
              <a:buNone/>
            </a:pPr>
            <a:r>
              <a:rPr lang="en-US" sz="900" b="1" dirty="0">
                <a:solidFill>
                  <a:srgbClr val="FFFFFF"/>
                </a:solidFill>
              </a:rPr>
              <a:t>✓</a:t>
            </a:r>
            <a:endParaRPr lang="en-US" sz="900" dirty="0"/>
          </a:p>
        </p:txBody>
      </p:sp>
      <p:sp>
        <p:nvSpPr>
          <p:cNvPr id="32" name="Text 30"/>
          <p:cNvSpPr/>
          <p:nvPr/>
        </p:nvSpPr>
        <p:spPr>
          <a:xfrm>
            <a:off x="1444752" y="4837176"/>
            <a:ext cx="4023360" cy="237744"/>
          </a:xfrm>
          <a:prstGeom prst="rect">
            <a:avLst/>
          </a:prstGeom>
          <a:noFill/>
          <a:ln/>
        </p:spPr>
        <p:txBody>
          <a:bodyPr wrap="square" lIns="0" tIns="0" rIns="0" bIns="0" rtlCol="0" anchor="ctr"/>
          <a:lstStyle/>
          <a:p>
            <a:pPr marL="0" indent="0">
              <a:buNone/>
            </a:pPr>
            <a:r>
              <a:rPr lang="en-US" sz="1300" b="1" dirty="0">
                <a:solidFill>
                  <a:srgbClr val="17333B"/>
                </a:solidFill>
              </a:rPr>
              <a:t>Learn how to declare for eligible meets</a:t>
            </a:r>
            <a:endParaRPr lang="en-US" sz="1300" dirty="0"/>
          </a:p>
        </p:txBody>
      </p:sp>
      <p:sp>
        <p:nvSpPr>
          <p:cNvPr id="33" name="Shape 31"/>
          <p:cNvSpPr/>
          <p:nvPr/>
        </p:nvSpPr>
        <p:spPr>
          <a:xfrm>
            <a:off x="6309360" y="4663440"/>
            <a:ext cx="5074920" cy="640080"/>
          </a:xfrm>
          <a:prstGeom prst="roundRect">
            <a:avLst/>
          </a:prstGeom>
          <a:solidFill>
            <a:srgbClr val="FFFFFF"/>
          </a:solidFill>
          <a:ln w="12700">
            <a:solidFill>
              <a:srgbClr val="CBE5E7"/>
            </a:solidFill>
            <a:prstDash val="solid"/>
          </a:ln>
          <a:effectLst/>
        </p:spPr>
        <p:txBody>
          <a:bodyPr/>
          <a:lstStyle/>
          <a:p>
            <a:endParaRPr lang="en-CA"/>
          </a:p>
        </p:txBody>
      </p:sp>
      <p:sp>
        <p:nvSpPr>
          <p:cNvPr id="34" name="Shape 32"/>
          <p:cNvSpPr/>
          <p:nvPr/>
        </p:nvSpPr>
        <p:spPr>
          <a:xfrm>
            <a:off x="6510528" y="4818888"/>
            <a:ext cx="320040" cy="320040"/>
          </a:xfrm>
          <a:prstGeom prst="ellipse">
            <a:avLst/>
          </a:prstGeom>
          <a:solidFill>
            <a:srgbClr val="F06C5B"/>
          </a:solidFill>
          <a:ln w="12700">
            <a:solidFill>
              <a:srgbClr val="F06C5B"/>
            </a:solidFill>
            <a:prstDash val="solid"/>
          </a:ln>
        </p:spPr>
        <p:txBody>
          <a:bodyPr/>
          <a:lstStyle/>
          <a:p>
            <a:endParaRPr lang="en-CA"/>
          </a:p>
        </p:txBody>
      </p:sp>
      <p:sp>
        <p:nvSpPr>
          <p:cNvPr id="35" name="Text 33"/>
          <p:cNvSpPr/>
          <p:nvPr/>
        </p:nvSpPr>
        <p:spPr>
          <a:xfrm>
            <a:off x="6510528" y="4864608"/>
            <a:ext cx="320040" cy="137160"/>
          </a:xfrm>
          <a:prstGeom prst="rect">
            <a:avLst/>
          </a:prstGeom>
          <a:noFill/>
          <a:ln/>
        </p:spPr>
        <p:txBody>
          <a:bodyPr wrap="square" lIns="0" tIns="0" rIns="0" bIns="0" rtlCol="0" anchor="ctr"/>
          <a:lstStyle/>
          <a:p>
            <a:pPr marL="0" indent="0" algn="ctr">
              <a:buNone/>
            </a:pPr>
            <a:r>
              <a:rPr lang="en-US" sz="900" b="1" dirty="0">
                <a:solidFill>
                  <a:srgbClr val="FFFFFF"/>
                </a:solidFill>
              </a:rPr>
              <a:t>✓</a:t>
            </a:r>
            <a:endParaRPr lang="en-US" sz="900" dirty="0"/>
          </a:p>
        </p:txBody>
      </p:sp>
      <p:sp>
        <p:nvSpPr>
          <p:cNvPr id="36" name="Text 34"/>
          <p:cNvSpPr/>
          <p:nvPr/>
        </p:nvSpPr>
        <p:spPr>
          <a:xfrm>
            <a:off x="7022592" y="4837176"/>
            <a:ext cx="4023360" cy="237744"/>
          </a:xfrm>
          <a:prstGeom prst="rect">
            <a:avLst/>
          </a:prstGeom>
          <a:noFill/>
          <a:ln/>
        </p:spPr>
        <p:txBody>
          <a:bodyPr wrap="square" lIns="0" tIns="0" rIns="0" bIns="0" rtlCol="0" anchor="ctr"/>
          <a:lstStyle/>
          <a:p>
            <a:pPr marL="0" indent="0">
              <a:buNone/>
            </a:pPr>
            <a:r>
              <a:rPr lang="en-US" sz="1300" b="1" dirty="0">
                <a:solidFill>
                  <a:srgbClr val="17333B"/>
                </a:solidFill>
              </a:rPr>
              <a:t>Read the Code of Conduct</a:t>
            </a:r>
            <a:endParaRPr lang="en-US" sz="1300" dirty="0"/>
          </a:p>
        </p:txBody>
      </p:sp>
      <p:sp>
        <p:nvSpPr>
          <p:cNvPr id="37" name="Slide Number Placeholder 0"/>
          <p:cNvSpPr>
            <a:spLocks noGrp="1"/>
          </p:cNvSpPr>
          <p:nvPr>
            <p:ph type="sldNum" sz="quarter" idx="4294967295"/>
          </p:nvPr>
        </p:nvSpPr>
        <p:spPr>
          <a:xfrm>
            <a:off x="11658600" y="6519672"/>
            <a:ext cx="182880"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64848C"/>
                </a:solidFill>
              </a:defRPr>
            </a:lvl1pPr>
          </a:lstStyle>
          <a:p>
            <a:pPr algn="l"/>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bg>
      <p:bgPr>
        <a:solidFill>
          <a:srgbClr val="072D3B"/>
        </a:solidFill>
        <a:effectLst/>
      </p:bgPr>
    </p:bg>
    <p:spTree>
      <p:nvGrpSpPr>
        <p:cNvPr id="1" name=""/>
        <p:cNvGrpSpPr/>
        <p:nvPr/>
      </p:nvGrpSpPr>
      <p:grpSpPr>
        <a:xfrm>
          <a:off x="0" y="0"/>
          <a:ext cx="1" cy="1"/>
          <a:chOff x="0" y="0"/>
          <a:chExt cx="1" cy="1"/>
        </a:xfrm>
      </p:grpSpPr>
      <p:pic>
        <p:nvPicPr>
          <p:cNvPr id="2" name="Image 0" descr="/mnt/data/b829889939.jpe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72D3B">
              <a:alpha val="70000"/>
            </a:srgbClr>
          </a:solidFill>
          <a:ln w="12700">
            <a:solidFill>
              <a:srgbClr val="072D3B">
                <a:alpha val="0"/>
              </a:srgbClr>
            </a:solidFill>
            <a:prstDash val="solid"/>
          </a:ln>
        </p:spPr>
        <p:txBody>
          <a:bodyPr/>
          <a:lstStyle/>
          <a:p>
            <a:endParaRPr lang="en-CA" dirty="0"/>
          </a:p>
        </p:txBody>
      </p:sp>
      <p:pic>
        <p:nvPicPr>
          <p:cNvPr id="4" name="Image 1" descr="/mnt/data/Sea Lions.png"/>
          <p:cNvPicPr>
            <a:picLocks noChangeAspect="1"/>
          </p:cNvPicPr>
          <p:nvPr/>
        </p:nvPicPr>
        <p:blipFill>
          <a:blip r:embed="rId4"/>
          <a:stretch>
            <a:fillRect/>
          </a:stretch>
        </p:blipFill>
        <p:spPr>
          <a:xfrm>
            <a:off x="1097280" y="594360"/>
            <a:ext cx="1371600" cy="685800"/>
          </a:xfrm>
          <a:prstGeom prst="rect">
            <a:avLst/>
          </a:prstGeom>
        </p:spPr>
      </p:pic>
      <p:pic>
        <p:nvPicPr>
          <p:cNvPr id="5" name="Image 2" descr="/mnt/data/CWC Logo - Black (1).png"/>
          <p:cNvPicPr>
            <a:picLocks noChangeAspect="1"/>
          </p:cNvPicPr>
          <p:nvPr/>
        </p:nvPicPr>
        <p:blipFill>
          <a:blip r:embed="rId5"/>
          <a:stretch>
            <a:fillRect/>
          </a:stretch>
        </p:blipFill>
        <p:spPr>
          <a:xfrm>
            <a:off x="9966960" y="786230"/>
            <a:ext cx="1371600" cy="302060"/>
          </a:xfrm>
          <a:prstGeom prst="rect">
            <a:avLst/>
          </a:prstGeom>
        </p:spPr>
      </p:pic>
      <p:sp>
        <p:nvSpPr>
          <p:cNvPr id="6" name="Shape 1"/>
          <p:cNvSpPr/>
          <p:nvPr/>
        </p:nvSpPr>
        <p:spPr>
          <a:xfrm>
            <a:off x="2103120" y="1965960"/>
            <a:ext cx="8001000" cy="2423160"/>
          </a:xfrm>
          <a:prstGeom prst="roundRect">
            <a:avLst/>
          </a:prstGeom>
          <a:solidFill>
            <a:srgbClr val="052A37">
              <a:alpha val="90000"/>
            </a:srgbClr>
          </a:solidFill>
          <a:ln w="12700">
            <a:solidFill>
              <a:srgbClr val="FFFFFF">
                <a:alpha val="15000"/>
              </a:srgbClr>
            </a:solidFill>
            <a:prstDash val="solid"/>
          </a:ln>
          <a:effectLst/>
        </p:spPr>
        <p:txBody>
          <a:bodyPr/>
          <a:lstStyle/>
          <a:p>
            <a:endParaRPr lang="en-CA"/>
          </a:p>
        </p:txBody>
      </p:sp>
      <p:sp>
        <p:nvSpPr>
          <p:cNvPr id="7" name="Text 2"/>
          <p:cNvSpPr/>
          <p:nvPr/>
        </p:nvSpPr>
        <p:spPr>
          <a:xfrm>
            <a:off x="2560320" y="2542032"/>
            <a:ext cx="7086600" cy="685800"/>
          </a:xfrm>
          <a:prstGeom prst="rect">
            <a:avLst/>
          </a:prstGeom>
          <a:noFill/>
          <a:ln/>
        </p:spPr>
        <p:txBody>
          <a:bodyPr wrap="square" lIns="0" tIns="0" rIns="0" bIns="0" rtlCol="0" anchor="ctr"/>
          <a:lstStyle/>
          <a:p>
            <a:pPr marL="0" indent="0" algn="ctr">
              <a:buNone/>
            </a:pPr>
            <a:r>
              <a:rPr lang="en-US" sz="4000" b="1" dirty="0">
                <a:solidFill>
                  <a:srgbClr val="FFFFFF"/>
                </a:solidFill>
              </a:rPr>
              <a:t>Any questions?</a:t>
            </a:r>
            <a:endParaRPr lang="en-US" sz="4000" dirty="0"/>
          </a:p>
        </p:txBody>
      </p:sp>
      <p:sp>
        <p:nvSpPr>
          <p:cNvPr id="8" name="Text 3"/>
          <p:cNvSpPr/>
          <p:nvPr/>
        </p:nvSpPr>
        <p:spPr>
          <a:xfrm>
            <a:off x="3017520" y="3474720"/>
            <a:ext cx="6172200" cy="365760"/>
          </a:xfrm>
          <a:prstGeom prst="rect">
            <a:avLst/>
          </a:prstGeom>
          <a:noFill/>
          <a:ln/>
        </p:spPr>
        <p:txBody>
          <a:bodyPr wrap="square" lIns="0" tIns="0" rIns="0" bIns="0" rtlCol="0" anchor="ctr"/>
          <a:lstStyle/>
          <a:p>
            <a:pPr marL="0" indent="0" algn="ctr">
              <a:buNone/>
            </a:pPr>
            <a:r>
              <a:rPr lang="en-US" sz="1700" dirty="0">
                <a:solidFill>
                  <a:srgbClr val="65D1D0"/>
                </a:solidFill>
              </a:rPr>
              <a:t>Thank you for supporting the CWC Sea Lions.</a:t>
            </a:r>
            <a:endParaRPr lang="en-US" sz="1700" dirty="0"/>
          </a:p>
        </p:txBody>
      </p:sp>
      <p:sp>
        <p:nvSpPr>
          <p:cNvPr id="9" name="Text 4"/>
          <p:cNvSpPr/>
          <p:nvPr/>
        </p:nvSpPr>
        <p:spPr>
          <a:xfrm>
            <a:off x="4251960" y="5989320"/>
            <a:ext cx="3657600" cy="292608"/>
          </a:xfrm>
          <a:prstGeom prst="rect">
            <a:avLst/>
          </a:prstGeom>
          <a:noFill/>
          <a:ln/>
        </p:spPr>
        <p:txBody>
          <a:bodyPr wrap="square" lIns="0" tIns="0" rIns="0" bIns="0" rtlCol="0" anchor="ctr"/>
          <a:lstStyle/>
          <a:p>
            <a:pPr marL="0" indent="0" algn="ctr">
              <a:buNone/>
            </a:pPr>
            <a:r>
              <a:rPr lang="en-US" sz="1400" b="1" dirty="0">
                <a:solidFill>
                  <a:srgbClr val="FFFFFF"/>
                </a:solidFill>
              </a:rPr>
              <a:t>www.sealions.ca</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d4ebb1d-1783-4937-98be-393756be9c1c" xsi:nil="true"/>
    <lcf76f155ced4ddcb4097134ff3c332f xmlns="92fa5fe3-8267-40bc-a4b0-ab3c2f42cf0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748D6310059A3499AE873C2EF4F7CF7" ma:contentTypeVersion="14" ma:contentTypeDescription="Create a new document." ma:contentTypeScope="" ma:versionID="a594978c25e0a464b190715c33b4e022">
  <xsd:schema xmlns:xsd="http://www.w3.org/2001/XMLSchema" xmlns:xs="http://www.w3.org/2001/XMLSchema" xmlns:p="http://schemas.microsoft.com/office/2006/metadata/properties" xmlns:ns2="92fa5fe3-8267-40bc-a4b0-ab3c2f42cf0e" xmlns:ns3="dd4ebb1d-1783-4937-98be-393756be9c1c" targetNamespace="http://schemas.microsoft.com/office/2006/metadata/properties" ma:root="true" ma:fieldsID="63c65fe951721fca14f2e98d3fbee35b" ns2:_="" ns3:_="">
    <xsd:import namespace="92fa5fe3-8267-40bc-a4b0-ab3c2f42cf0e"/>
    <xsd:import namespace="dd4ebb1d-1783-4937-98be-393756be9c1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fa5fe3-8267-40bc-a4b0-ab3c2f42cf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450cebf-9892-4671-a060-4521a86ecfc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4ebb1d-1783-4937-98be-393756be9c1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6aa7aa7-5f6c-46e8-933d-0d697bfc58be}" ma:internalName="TaxCatchAll" ma:showField="CatchAllData" ma:web="dd4ebb1d-1783-4937-98be-393756be9c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CA18E2-ACCF-4443-BC8B-B74F3C4301A1}">
  <ds:schemaRefs>
    <ds:schemaRef ds:uri="http://schemas.microsoft.com/office/2006/metadata/properties"/>
    <ds:schemaRef ds:uri="http://schemas.microsoft.com/office/infopath/2007/PartnerControls"/>
    <ds:schemaRef ds:uri="dd4ebb1d-1783-4937-98be-393756be9c1c"/>
    <ds:schemaRef ds:uri="92fa5fe3-8267-40bc-a4b0-ab3c2f42cf0e"/>
  </ds:schemaRefs>
</ds:datastoreItem>
</file>

<file path=customXml/itemProps2.xml><?xml version="1.0" encoding="utf-8"?>
<ds:datastoreItem xmlns:ds="http://schemas.openxmlformats.org/officeDocument/2006/customXml" ds:itemID="{82F64DCE-BF59-4FD7-A8F6-766A6AAFF5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fa5fe3-8267-40bc-a4b0-ab3c2f42cf0e"/>
    <ds:schemaRef ds:uri="dd4ebb1d-1783-4937-98be-393756be9c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6E7E756-44AE-4A6E-AC06-44BF598728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118</TotalTime>
  <Words>3441</Words>
  <Application>Microsoft Office PowerPoint</Application>
  <PresentationFormat>Widescreen</PresentationFormat>
  <Paragraphs>434</Paragraphs>
  <Slides>29</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Aptos</vt:lpstr>
      <vt:lpstr>Arial</vt:lpstr>
      <vt:lpstr>Arial,Sans-Serif</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CWC Sea Lions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CWC Sea Lions Introductory Parents Night 2026-2027</dc:title>
  <dc:subject>Parent orientation</dc:subject>
  <dc:creator>Sam Lamontagne</dc:creator>
  <cp:lastModifiedBy>Sam Lamontagne</cp:lastModifiedBy>
  <cp:revision>181</cp:revision>
  <dcterms:created xsi:type="dcterms:W3CDTF">2026-08-28T22:55:53Z</dcterms:created>
  <dcterms:modified xsi:type="dcterms:W3CDTF">2026-09-17T01:25:24Z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0x010100C748D6310059A3499AE873C2EF4F7CF7</vt:lpwstr>
  </property>
  <property fmtid="{D5CDD505-2E9C-101B-9397-08002B2CF9AE}" pid="3" name="MediaServiceImageTags">
    <vt:lpwstr/>
  </property>
</Properties>
</file>