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69" r:id="rId5"/>
    <p:sldId id="270" r:id="rId6"/>
    <p:sldId id="259" r:id="rId7"/>
    <p:sldId id="267" r:id="rId8"/>
    <p:sldId id="268" r:id="rId9"/>
    <p:sldId id="272" r:id="rId10"/>
    <p:sldId id="273" r:id="rId11"/>
    <p:sldId id="271" r:id="rId12"/>
    <p:sldId id="260" r:id="rId13"/>
    <p:sldId id="261" r:id="rId14"/>
    <p:sldId id="262" r:id="rId15"/>
    <p:sldId id="263" r:id="rId16"/>
    <p:sldId id="264" r:id="rId17"/>
    <p:sldId id="265" r:id="rId18"/>
    <p:sldId id="274" r:id="rId19"/>
    <p:sldId id="26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74" d="100"/>
          <a:sy n="74" d="100"/>
        </p:scale>
        <p:origin x="902" y="28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C395D5-552D-4903-A87A-211E6FA864BD}" type="datetimeFigureOut">
              <a:rPr lang="en-US" smtClean="0"/>
              <a:t>10/27/2025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4A0C2FFB-4D06-4F0F-B8B6-46135592AEFA}" type="slidenum">
              <a:rPr lang="en-US" smtClean="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03607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C395D5-552D-4903-A87A-211E6FA864BD}"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0C2FFB-4D06-4F0F-B8B6-46135592AEFA}" type="slidenum">
              <a:rPr lang="en-US" smtClean="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17706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C395D5-552D-4903-A87A-211E6FA864BD}"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0C2FFB-4D06-4F0F-B8B6-46135592AEFA}"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4902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C395D5-552D-4903-A87A-211E6FA864BD}"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0C2FFB-4D06-4F0F-B8B6-46135592AEFA}"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55673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C395D5-552D-4903-A87A-211E6FA864BD}"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0C2FFB-4D06-4F0F-B8B6-46135592AEFA}" type="slidenum">
              <a:rPr lang="en-US" smtClean="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74716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C395D5-552D-4903-A87A-211E6FA864BD}" type="datetimeFigureOut">
              <a:rPr lang="en-US" smtClean="0"/>
              <a:t>10/27/2025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0C2FFB-4D06-4F0F-B8B6-46135592AEFA}"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24863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C395D5-552D-4903-A87A-211E6FA864BD}" type="datetimeFigureOut">
              <a:rPr lang="en-US" smtClean="0"/>
              <a:t>10/27/2025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A0C2FFB-4D06-4F0F-B8B6-46135592AEFA}"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60261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C395D5-552D-4903-A87A-211E6FA864BD}" type="datetimeFigureOut">
              <a:rPr lang="en-US" smtClean="0"/>
              <a:t>10/27/2025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A0C2FFB-4D06-4F0F-B8B6-46135592AEFA}"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47574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C395D5-552D-4903-A87A-211E6FA864BD}" type="datetimeFigureOut">
              <a:rPr lang="en-US" smtClean="0"/>
              <a:t>10/27/2025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A0C2FFB-4D06-4F0F-B8B6-46135592AEFA}" type="slidenum">
              <a:rPr lang="en-US" smtClean="0"/>
              <a:t>‹#›</a:t>
            </a:fld>
            <a:endParaRPr lang="en-US" dirty="0"/>
          </a:p>
        </p:txBody>
      </p:sp>
    </p:spTree>
    <p:extLst>
      <p:ext uri="{BB962C8B-B14F-4D97-AF65-F5344CB8AC3E}">
        <p14:creationId xmlns:p14="http://schemas.microsoft.com/office/powerpoint/2010/main" val="78880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C395D5-552D-4903-A87A-211E6FA864BD}" type="datetimeFigureOut">
              <a:rPr lang="en-US" smtClean="0"/>
              <a:t>10/27/2025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0C2FFB-4D06-4F0F-B8B6-46135592AEFA}" type="slidenum">
              <a:rPr lang="en-US" smtClean="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36481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FC395D5-552D-4903-A87A-211E6FA864BD}" type="datetimeFigureOut">
              <a:rPr lang="en-US" smtClean="0"/>
              <a:t>10/27/2025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4A0C2FFB-4D06-4F0F-B8B6-46135592AEFA}" type="slidenum">
              <a:rPr lang="en-US" smtClean="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19872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FC395D5-552D-4903-A87A-211E6FA864BD}" type="datetimeFigureOut">
              <a:rPr lang="en-US" smtClean="0"/>
              <a:t>10/27/2025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4A0C2FFB-4D06-4F0F-B8B6-46135592AEFA}" type="slidenum">
              <a:rPr lang="en-US" smtClean="0"/>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78812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mailto:swimming@sportnovascotia.ca"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mailto:memejejedede@gmail.com"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9D5D6-93B2-397A-81E1-9AEFE4071370}"/>
              </a:ext>
            </a:extLst>
          </p:cNvPr>
          <p:cNvSpPr>
            <a:spLocks noGrp="1"/>
          </p:cNvSpPr>
          <p:nvPr>
            <p:ph type="ctrTitle"/>
          </p:nvPr>
        </p:nvSpPr>
        <p:spPr>
          <a:xfrm>
            <a:off x="684212" y="685799"/>
            <a:ext cx="9678988" cy="3673474"/>
          </a:xfrm>
        </p:spPr>
        <p:txBody>
          <a:bodyPr>
            <a:normAutofit/>
          </a:bodyPr>
          <a:lstStyle/>
          <a:p>
            <a:r>
              <a:rPr lang="en-US" sz="6000" dirty="0">
                <a:solidFill>
                  <a:schemeClr val="tx2"/>
                </a:solidFill>
              </a:rPr>
              <a:t>Introduction to swimming Officiating</a:t>
            </a:r>
          </a:p>
        </p:txBody>
      </p:sp>
      <p:sp>
        <p:nvSpPr>
          <p:cNvPr id="3" name="Subtitle 2">
            <a:extLst>
              <a:ext uri="{FF2B5EF4-FFF2-40B4-BE49-F238E27FC236}">
                <a16:creationId xmlns:a16="http://schemas.microsoft.com/office/drawing/2014/main" id="{A58BA70C-F83B-0E43-5C3A-BCA98A4A88DC}"/>
              </a:ext>
            </a:extLst>
          </p:cNvPr>
          <p:cNvSpPr>
            <a:spLocks noGrp="1"/>
          </p:cNvSpPr>
          <p:nvPr>
            <p:ph type="subTitle" idx="1"/>
          </p:nvPr>
        </p:nvSpPr>
        <p:spPr>
          <a:xfrm>
            <a:off x="684212" y="4648198"/>
            <a:ext cx="7005742" cy="1143002"/>
          </a:xfrm>
        </p:spPr>
        <p:txBody>
          <a:bodyPr>
            <a:normAutofit/>
          </a:bodyPr>
          <a:lstStyle/>
          <a:p>
            <a:r>
              <a:rPr lang="en-US" sz="3200" dirty="0">
                <a:solidFill>
                  <a:schemeClr val="tx1">
                    <a:alpha val="80000"/>
                  </a:schemeClr>
                </a:solidFill>
              </a:rPr>
              <a:t>October 28, 2025</a:t>
            </a:r>
          </a:p>
        </p:txBody>
      </p:sp>
    </p:spTree>
    <p:extLst>
      <p:ext uri="{BB962C8B-B14F-4D97-AF65-F5344CB8AC3E}">
        <p14:creationId xmlns:p14="http://schemas.microsoft.com/office/powerpoint/2010/main" val="269784615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2D323E-53B0-0486-5A8C-7B2D1E2F03DB}"/>
              </a:ext>
            </a:extLst>
          </p:cNvPr>
          <p:cNvSpPr txBox="1"/>
          <p:nvPr/>
        </p:nvSpPr>
        <p:spPr>
          <a:xfrm>
            <a:off x="1589809" y="1466263"/>
            <a:ext cx="9725891" cy="3416320"/>
          </a:xfrm>
          <a:prstGeom prst="rect">
            <a:avLst/>
          </a:prstGeom>
          <a:noFill/>
        </p:spPr>
        <p:txBody>
          <a:bodyPr wrap="square">
            <a:spAutoFit/>
          </a:bodyPr>
          <a:lstStyle/>
          <a:p>
            <a:pPr algn="l">
              <a:buNone/>
            </a:pPr>
            <a:r>
              <a:rPr lang="en-US" sz="1800" b="1" i="0" dirty="0">
                <a:solidFill>
                  <a:srgbClr val="000000"/>
                </a:solidFill>
                <a:effectLst/>
                <a:highlight>
                  <a:srgbClr val="FFFF00"/>
                </a:highlight>
                <a:latin typeface="Calibri" panose="020F0502020204030204" pitchFamily="34" charset="0"/>
              </a:rPr>
              <a:t>Stroke Clinic:</a:t>
            </a:r>
          </a:p>
          <a:p>
            <a:pPr algn="l">
              <a:buNone/>
            </a:pPr>
            <a:endParaRPr lang="en-US" b="0" i="0" dirty="0">
              <a:solidFill>
                <a:srgbClr val="222222"/>
              </a:solidFill>
              <a:effectLst/>
              <a:highlight>
                <a:srgbClr val="FFFF00"/>
              </a:highlight>
              <a:latin typeface="Arial" panose="020B0604020202020204" pitchFamily="34" charset="0"/>
            </a:endParaRPr>
          </a:p>
          <a:p>
            <a:pPr algn="l">
              <a:buNone/>
            </a:pPr>
            <a:r>
              <a:rPr lang="en-US" sz="1800" b="0" i="0" u="sng" dirty="0">
                <a:solidFill>
                  <a:srgbClr val="000000"/>
                </a:solidFill>
                <a:effectLst/>
                <a:latin typeface="Calibri" panose="020F0502020204030204" pitchFamily="34" charset="0"/>
              </a:rPr>
              <a:t>Wednesday November 12th</a:t>
            </a:r>
            <a:r>
              <a:rPr lang="en-US" sz="1800" b="0" i="0" dirty="0">
                <a:solidFill>
                  <a:srgbClr val="000000"/>
                </a:solidFill>
                <a:effectLst/>
                <a:latin typeface="Calibri" panose="020F0502020204030204" pitchFamily="34" charset="0"/>
              </a:rPr>
              <a:t> - 6:30pm until approx. 8:30pm</a:t>
            </a:r>
            <a:endParaRPr lang="en-US" b="0" i="0" dirty="0">
              <a:solidFill>
                <a:srgbClr val="222222"/>
              </a:solidFill>
              <a:effectLst/>
              <a:latin typeface="Arial" panose="020B0604020202020204" pitchFamily="34" charset="0"/>
            </a:endParaRPr>
          </a:p>
          <a:p>
            <a:pPr algn="l">
              <a:buNone/>
            </a:pPr>
            <a:r>
              <a:rPr lang="en-US" sz="1800" b="0" i="0" dirty="0">
                <a:solidFill>
                  <a:srgbClr val="000000"/>
                </a:solidFill>
                <a:effectLst/>
                <a:latin typeface="Calibri" panose="020F0502020204030204" pitchFamily="34" charset="0"/>
              </a:rPr>
              <a:t>Clinic Instructor – Kelley Polley</a:t>
            </a:r>
            <a:endParaRPr lang="en-US" b="0" i="0" dirty="0">
              <a:solidFill>
                <a:srgbClr val="222222"/>
              </a:solidFill>
              <a:effectLst/>
              <a:latin typeface="Arial" panose="020B0604020202020204" pitchFamily="34" charset="0"/>
            </a:endParaRPr>
          </a:p>
          <a:p>
            <a:pPr algn="l">
              <a:buNone/>
            </a:pPr>
            <a:r>
              <a:rPr lang="en-US" sz="1800" b="0" i="0" dirty="0">
                <a:solidFill>
                  <a:srgbClr val="000000"/>
                </a:solidFill>
                <a:effectLst/>
                <a:latin typeface="Calibri" panose="020F0502020204030204" pitchFamily="34" charset="0"/>
              </a:rPr>
              <a:t>Prerequisite: Introduction to Swimming Officiating (the Timer’s Course) and Inspector of Turns Course</a:t>
            </a:r>
            <a:endParaRPr lang="en-US" b="0" i="0" dirty="0">
              <a:solidFill>
                <a:srgbClr val="222222"/>
              </a:solidFill>
              <a:effectLst/>
              <a:latin typeface="Arial" panose="020B0604020202020204" pitchFamily="34" charset="0"/>
            </a:endParaRPr>
          </a:p>
          <a:p>
            <a:pPr algn="l">
              <a:buNone/>
            </a:pPr>
            <a:r>
              <a:rPr lang="en-US" sz="1800" b="0" i="0" dirty="0">
                <a:solidFill>
                  <a:srgbClr val="000000"/>
                </a:solidFill>
                <a:effectLst/>
                <a:latin typeface="Arial" panose="020B0604020202020204" pitchFamily="34" charset="0"/>
              </a:rPr>
              <a:t> </a:t>
            </a:r>
            <a:endParaRPr lang="en-US" b="0" i="0" dirty="0">
              <a:solidFill>
                <a:srgbClr val="222222"/>
              </a:solidFill>
              <a:effectLst/>
              <a:highlight>
                <a:srgbClr val="FFFF00"/>
              </a:highlight>
              <a:latin typeface="Arial" panose="020B0604020202020204" pitchFamily="34" charset="0"/>
            </a:endParaRPr>
          </a:p>
          <a:p>
            <a:pPr algn="l">
              <a:buNone/>
            </a:pPr>
            <a:r>
              <a:rPr lang="en-US" sz="1800" b="1" i="0" dirty="0">
                <a:solidFill>
                  <a:srgbClr val="000000"/>
                </a:solidFill>
                <a:effectLst/>
                <a:highlight>
                  <a:srgbClr val="FFFF00"/>
                </a:highlight>
                <a:latin typeface="Calibri" panose="020F0502020204030204" pitchFamily="34" charset="0"/>
              </a:rPr>
              <a:t>Chief Recorder Clinic: </a:t>
            </a:r>
          </a:p>
          <a:p>
            <a:pPr algn="l">
              <a:buNone/>
            </a:pPr>
            <a:endParaRPr lang="en-US" b="0" i="0" dirty="0">
              <a:solidFill>
                <a:srgbClr val="222222"/>
              </a:solidFill>
              <a:effectLst/>
              <a:highlight>
                <a:srgbClr val="FFFF00"/>
              </a:highlight>
              <a:latin typeface="Arial" panose="020B0604020202020204" pitchFamily="34" charset="0"/>
            </a:endParaRPr>
          </a:p>
          <a:p>
            <a:pPr algn="l">
              <a:buNone/>
            </a:pPr>
            <a:r>
              <a:rPr lang="en-US" sz="1800" b="0" i="0" u="sng" dirty="0">
                <a:solidFill>
                  <a:srgbClr val="000000"/>
                </a:solidFill>
                <a:effectLst/>
                <a:latin typeface="Calibri" panose="020F0502020204030204" pitchFamily="34" charset="0"/>
              </a:rPr>
              <a:t>Thursday November 13th</a:t>
            </a:r>
            <a:r>
              <a:rPr lang="en-US" sz="1800" b="0" i="0" dirty="0">
                <a:solidFill>
                  <a:srgbClr val="000000"/>
                </a:solidFill>
                <a:effectLst/>
                <a:latin typeface="Calibri" panose="020F0502020204030204" pitchFamily="34" charset="0"/>
              </a:rPr>
              <a:t> - 7pm until approx. 8:30pm</a:t>
            </a:r>
            <a:endParaRPr lang="en-US" b="0" i="0" dirty="0">
              <a:solidFill>
                <a:srgbClr val="222222"/>
              </a:solidFill>
              <a:effectLst/>
              <a:latin typeface="Arial" panose="020B0604020202020204" pitchFamily="34" charset="0"/>
            </a:endParaRPr>
          </a:p>
          <a:p>
            <a:pPr algn="l">
              <a:buNone/>
            </a:pPr>
            <a:r>
              <a:rPr lang="en-US" sz="1800" b="0" i="0" dirty="0">
                <a:solidFill>
                  <a:srgbClr val="000000"/>
                </a:solidFill>
                <a:effectLst/>
                <a:latin typeface="Calibri" panose="020F0502020204030204" pitchFamily="34" charset="0"/>
              </a:rPr>
              <a:t>Clinic Instructor – Beth Casey</a:t>
            </a:r>
            <a:endParaRPr lang="en-US" b="0" i="0" dirty="0">
              <a:solidFill>
                <a:srgbClr val="222222"/>
              </a:solidFill>
              <a:effectLst/>
              <a:latin typeface="Arial" panose="020B0604020202020204" pitchFamily="34" charset="0"/>
            </a:endParaRPr>
          </a:p>
          <a:p>
            <a:pPr algn="l">
              <a:buNone/>
            </a:pPr>
            <a:r>
              <a:rPr lang="en-US" sz="1800" b="0" i="0" dirty="0">
                <a:solidFill>
                  <a:srgbClr val="000000"/>
                </a:solidFill>
                <a:effectLst/>
                <a:latin typeface="Calibri" panose="020F0502020204030204" pitchFamily="34" charset="0"/>
              </a:rPr>
              <a:t>Prerequisite: Introduction to Swimming Officiating (the Timer’s Course) </a:t>
            </a:r>
            <a:endParaRPr lang="en-US" b="0" i="0" dirty="0">
              <a:solidFill>
                <a:srgbClr val="222222"/>
              </a:solidFill>
              <a:effectLst/>
              <a:latin typeface="Arial" panose="020B0604020202020204" pitchFamily="34" charset="0"/>
            </a:endParaRPr>
          </a:p>
          <a:p>
            <a:pPr algn="l">
              <a:buNone/>
            </a:pPr>
            <a:r>
              <a:rPr lang="en-US" sz="1800" b="0" i="0" dirty="0">
                <a:solidFill>
                  <a:srgbClr val="000000"/>
                </a:solidFill>
                <a:effectLst/>
                <a:latin typeface="Calibri" panose="020F0502020204030204" pitchFamily="34" charset="0"/>
              </a:rPr>
              <a:t> </a:t>
            </a:r>
            <a:endParaRPr lang="en-US" b="0" i="0" dirty="0">
              <a:solidFill>
                <a:srgbClr val="222222"/>
              </a:solidFill>
              <a:effectLst/>
              <a:latin typeface="Arial" panose="020B0604020202020204" pitchFamily="34" charset="0"/>
            </a:endParaRPr>
          </a:p>
        </p:txBody>
      </p:sp>
    </p:spTree>
    <p:extLst>
      <p:ext uri="{BB962C8B-B14F-4D97-AF65-F5344CB8AC3E}">
        <p14:creationId xmlns:p14="http://schemas.microsoft.com/office/powerpoint/2010/main" val="2250526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9DA040-E162-9DC5-05D2-28D5172F2896}"/>
              </a:ext>
            </a:extLst>
          </p:cNvPr>
          <p:cNvSpPr txBox="1"/>
          <p:nvPr/>
        </p:nvSpPr>
        <p:spPr>
          <a:xfrm>
            <a:off x="1891145" y="496767"/>
            <a:ext cx="9216737" cy="5078313"/>
          </a:xfrm>
          <a:prstGeom prst="rect">
            <a:avLst/>
          </a:prstGeom>
          <a:noFill/>
        </p:spPr>
        <p:txBody>
          <a:bodyPr wrap="square">
            <a:spAutoFit/>
          </a:bodyPr>
          <a:lstStyle/>
          <a:p>
            <a:r>
              <a:rPr lang="en-US" dirty="0">
                <a:highlight>
                  <a:srgbClr val="FFFF00"/>
                </a:highlight>
              </a:rPr>
              <a:t>5. Completing eLearning Modules</a:t>
            </a:r>
          </a:p>
          <a:p>
            <a:r>
              <a:rPr lang="en-US" dirty="0"/>
              <a:t>Go to the eLearning Modules tab:</a:t>
            </a:r>
          </a:p>
          <a:p>
            <a:r>
              <a:rPr lang="en-US" dirty="0"/>
              <a:t>• Choose the course you need (e.g., Introduction to Swimming Officiating).</a:t>
            </a:r>
          </a:p>
          <a:p>
            <a:r>
              <a:rPr lang="en-US" dirty="0"/>
              <a:t>• Click Enroll to start.</a:t>
            </a:r>
          </a:p>
          <a:p>
            <a:r>
              <a:rPr lang="en-US" dirty="0"/>
              <a:t>• Follow the narrated slides / activities.</a:t>
            </a:r>
          </a:p>
          <a:p>
            <a:r>
              <a:rPr lang="en-US" dirty="0"/>
              <a:t>• Complete the quiz at the end (if applicable).</a:t>
            </a:r>
          </a:p>
          <a:p>
            <a:r>
              <a:rPr lang="en-US" dirty="0"/>
              <a:t>• Your results will automatically update in the officials’ database.</a:t>
            </a:r>
          </a:p>
          <a:p>
            <a:r>
              <a:rPr lang="en-US" dirty="0">
                <a:highlight>
                  <a:srgbClr val="FFFF00"/>
                </a:highlight>
              </a:rPr>
              <a:t>6. Support</a:t>
            </a:r>
          </a:p>
          <a:p>
            <a:endParaRPr lang="en-US" dirty="0">
              <a:highlight>
                <a:srgbClr val="FFFF00"/>
              </a:highlight>
            </a:endParaRPr>
          </a:p>
          <a:p>
            <a:r>
              <a:rPr lang="en-US" dirty="0"/>
              <a:t>• Forgot your REMS password? Use the “Forgot Password” link on the REMS login page.</a:t>
            </a:r>
          </a:p>
          <a:p>
            <a:r>
              <a:rPr lang="en-US" dirty="0"/>
              <a:t>• Technical issues with LMS? Contact your Club Officials Administrator (COA) OR </a:t>
            </a:r>
            <a:r>
              <a:rPr lang="en-US" dirty="0">
                <a:hlinkClick r:id="rId2"/>
              </a:rPr>
              <a:t>swimming@sportnovascotia.ca</a:t>
            </a:r>
            <a:endParaRPr lang="en-US" dirty="0"/>
          </a:p>
          <a:p>
            <a:endParaRPr lang="en-US" dirty="0"/>
          </a:p>
          <a:p>
            <a:r>
              <a:rPr lang="en-US" dirty="0"/>
              <a:t>• Missing credentials ? → Contact your Club Officials Administrator (COA) OR</a:t>
            </a:r>
          </a:p>
          <a:p>
            <a:r>
              <a:rPr lang="en-US" dirty="0"/>
              <a:t> </a:t>
            </a:r>
            <a:r>
              <a:rPr lang="en-US" dirty="0">
                <a:hlinkClick r:id="rId2"/>
              </a:rPr>
              <a:t>swimming@sportnovascotia.ca</a:t>
            </a:r>
            <a:endParaRPr lang="en-US" dirty="0"/>
          </a:p>
          <a:p>
            <a:endParaRPr lang="en-US" dirty="0">
              <a:highlight>
                <a:srgbClr val="00FF00"/>
              </a:highlight>
            </a:endParaRPr>
          </a:p>
          <a:p>
            <a:r>
              <a:rPr lang="en-US" dirty="0">
                <a:highlight>
                  <a:srgbClr val="FFFF00"/>
                </a:highlight>
              </a:rPr>
              <a:t>Tip: Keep a record of the clinics and modules you’ve completed. Your progress will appear in REMS, but having your own notes can help when applying for meets or higher certification.</a:t>
            </a:r>
          </a:p>
        </p:txBody>
      </p:sp>
    </p:spTree>
    <p:extLst>
      <p:ext uri="{BB962C8B-B14F-4D97-AF65-F5344CB8AC3E}">
        <p14:creationId xmlns:p14="http://schemas.microsoft.com/office/powerpoint/2010/main" val="2225967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FADE1F-9B8B-DFB5-2409-B4D618145A66}"/>
              </a:ext>
            </a:extLst>
          </p:cNvPr>
          <p:cNvSpPr txBox="1"/>
          <p:nvPr/>
        </p:nvSpPr>
        <p:spPr>
          <a:xfrm>
            <a:off x="152400" y="430265"/>
            <a:ext cx="10716491" cy="4358886"/>
          </a:xfrm>
          <a:prstGeom prst="rect">
            <a:avLst/>
          </a:prstGeom>
          <a:noFill/>
        </p:spPr>
        <p:txBody>
          <a:bodyPr wrap="square">
            <a:spAutoFit/>
          </a:bodyPr>
          <a:lstStyle/>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 Chair of Officials and/or coaches will forward all information relating to upcoming Officials Clinics, upcoming Swim Meets and volunteer opportunities. This information comes from Swim NS to all clubs and coaches.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Each Meet has a Head Official/Meet Referee who is responsible to assign the officiating roles for that meet.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 name of the Head Official and contact email will be shared with the Meet Information so individuals can contact the Head Official with their availability and position preference.</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 information about each meet is also available on the Swim NS website and the meet package information </a:t>
            </a:r>
            <a:r>
              <a:rPr lang="en-US" sz="2000" kern="100" dirty="0">
                <a:latin typeface="Calibri" panose="020F0502020204030204" pitchFamily="34" charset="0"/>
                <a:ea typeface="Calibri" panose="020F0502020204030204" pitchFamily="34" charset="0"/>
                <a:cs typeface="Times New Roman" panose="02020603050405020304" pitchFamily="18" charset="0"/>
              </a:rPr>
              <a:t>will</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be available on the Swimming Canada website going forward.</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15804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2FE7C9-B45F-A78C-3C1C-D3B4956B941A}"/>
              </a:ext>
            </a:extLst>
          </p:cNvPr>
          <p:cNvSpPr txBox="1"/>
          <p:nvPr/>
        </p:nvSpPr>
        <p:spPr>
          <a:xfrm>
            <a:off x="609600" y="1912209"/>
            <a:ext cx="8540415" cy="2053639"/>
          </a:xfrm>
          <a:prstGeom prst="rect">
            <a:avLst/>
          </a:prstGeom>
          <a:noFill/>
        </p:spPr>
        <p:txBody>
          <a:bodyPr wrap="square">
            <a:spAutoFit/>
          </a:bodyPr>
          <a:lstStyle/>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 Head Official puts together a Document known as </a:t>
            </a:r>
            <a:r>
              <a:rPr lang="en-US" sz="20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the Assignment of Officials</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This is the permanent record of which Officials were on deck and in what capacity at every meet. It is also used by clubs to track volunteer points.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Here is an example from the Distance Meet held last year</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88272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document with writing on it&#10;&#10;Description automatically generated">
            <a:extLst>
              <a:ext uri="{FF2B5EF4-FFF2-40B4-BE49-F238E27FC236}">
                <a16:creationId xmlns:a16="http://schemas.microsoft.com/office/drawing/2014/main" id="{667E3DDA-0BD2-5AAF-CCCA-AACCF40AD3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57325" y="0"/>
            <a:ext cx="9201149" cy="6076950"/>
          </a:xfrm>
          <a:prstGeom prst="rect">
            <a:avLst/>
          </a:prstGeom>
        </p:spPr>
      </p:pic>
    </p:spTree>
    <p:extLst>
      <p:ext uri="{BB962C8B-B14F-4D97-AF65-F5344CB8AC3E}">
        <p14:creationId xmlns:p14="http://schemas.microsoft.com/office/powerpoint/2010/main" val="23481369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0C2DC1-16A1-A60F-30AE-FE936606FF93}"/>
              </a:ext>
            </a:extLst>
          </p:cNvPr>
          <p:cNvSpPr txBox="1"/>
          <p:nvPr/>
        </p:nvSpPr>
        <p:spPr>
          <a:xfrm>
            <a:off x="556181" y="1748403"/>
            <a:ext cx="8599978" cy="2673296"/>
          </a:xfrm>
          <a:prstGeom prst="rect">
            <a:avLst/>
          </a:prstGeom>
          <a:noFill/>
        </p:spPr>
        <p:txBody>
          <a:bodyPr wrap="square">
            <a:spAutoFit/>
          </a:bodyPr>
          <a:lstStyle/>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Officials are required for all meets and thus are crucial to your swimmers.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Getting involved does mean a time commitment, but it also means you are contributing to the success of each meet especially the ones hosted by DCSC.</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When DCSC is responsible for hosting a meet, that means the club must provide the bulk of the officials, support staff, hospitality etc.</a:t>
            </a:r>
          </a:p>
          <a:p>
            <a:pPr marR="0" lvl="0">
              <a:lnSpc>
                <a:spcPct val="107000"/>
              </a:lnSpc>
              <a:spcBef>
                <a:spcPts val="0"/>
              </a:spcBef>
              <a:spcAft>
                <a:spcPts val="800"/>
              </a:spcAft>
            </a:pP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281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B2010B-E139-10AB-65A1-10ED3E681955}"/>
              </a:ext>
            </a:extLst>
          </p:cNvPr>
          <p:cNvSpPr txBox="1"/>
          <p:nvPr/>
        </p:nvSpPr>
        <p:spPr>
          <a:xfrm>
            <a:off x="75414" y="762646"/>
            <a:ext cx="9080368" cy="4869346"/>
          </a:xfrm>
          <a:prstGeom prst="rect">
            <a:avLst/>
          </a:prstGeom>
          <a:noFill/>
        </p:spPr>
        <p:txBody>
          <a:bodyPr wrap="square">
            <a:spAutoFit/>
          </a:bodyPr>
          <a:lstStyle/>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DCSC is hosting 2 meets this year:  </a:t>
            </a:r>
            <a:r>
              <a:rPr lang="en-US" sz="20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AA + Nova tech Meet on </a:t>
            </a:r>
            <a:r>
              <a:rPr lang="en-US" sz="2000"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January 24-25</a:t>
            </a:r>
            <a:r>
              <a:rPr lang="en-US" sz="20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2026, at Centennial, </a:t>
            </a:r>
            <a:r>
              <a:rPr lang="en-US" sz="2000"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AAA/</a:t>
            </a:r>
            <a:r>
              <a:rPr lang="en-US" sz="20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AA LCM April25-26, 2026, at Centennial P</a:t>
            </a:r>
            <a:r>
              <a:rPr lang="en-US" sz="2000"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ool</a:t>
            </a:r>
            <a:r>
              <a:rPr lang="en-US" sz="20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PLUS 6 MINI MEETS at Zatzman Sportsplex for the Participatio</a:t>
            </a:r>
            <a:r>
              <a:rPr lang="en-US" sz="2000"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n Level Swimmers on Saturday Mornings. First one Nov 1, 2025.</a:t>
            </a:r>
            <a:endParaRPr lang="en-US" sz="20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 Schedule of all Swim NS meets is on the Swim NS website under the events tab. It lists every meet for the entire year, who is hosting it and where it is being held</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There will be emails from the Club prior to each meet asking for volunteers including Officials especially for the DCSC hosted meets.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Time commitment depends on the position you volunteer for and the type of meet (Nova Tech versus Age Group) but can range from 3-5 hours per session.</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22623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B13751B-D408-BCC2-4271-F91ACB5CFB39}"/>
              </a:ext>
            </a:extLst>
          </p:cNvPr>
          <p:cNvSpPr txBox="1"/>
          <p:nvPr/>
        </p:nvSpPr>
        <p:spPr>
          <a:xfrm>
            <a:off x="-150829" y="104004"/>
            <a:ext cx="11368726" cy="4358886"/>
          </a:xfrm>
          <a:prstGeom prst="rect">
            <a:avLst/>
          </a:prstGeom>
          <a:noFill/>
        </p:spPr>
        <p:txBody>
          <a:bodyPr wrap="square">
            <a:spAutoFit/>
          </a:bodyPr>
          <a:lstStyle/>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Nova Tech meets are usually 1 session whereas Age Group meets can be 2-6 sessions depending on whether it is a regular meet or a championship (multi-day) meet.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You are not required to commit to multiple sessions for a given meet (although you can) however you are required to commit for the entire session you sign up for.</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Attire for Officials for regular meets is White top, black bottoms, and appropriate deck footwear. Be prepared to get a bit wet!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Certain meets have a different requirement for finals (a </a:t>
            </a:r>
            <a:r>
              <a:rPr lang="en-US" sz="2000" kern="100" dirty="0">
                <a:latin typeface="Calibri" panose="020F0502020204030204" pitchFamily="34" charset="0"/>
                <a:ea typeface="Calibri" panose="020F0502020204030204" pitchFamily="34" charset="0"/>
                <a:cs typeface="Times New Roman" panose="02020603050405020304" pitchFamily="18" charset="0"/>
              </a:rPr>
              <a:t>red</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top) for Senior Official (everyone EXCEPT for Timers) but this will be communicated in advance, so Officials are aware what the dress code is. Timers wear white tops at all meets regardless of the type of meet.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961651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FCFC71-72D9-97F8-8529-AC0F81637E65}"/>
              </a:ext>
            </a:extLst>
          </p:cNvPr>
          <p:cNvSpPr txBox="1"/>
          <p:nvPr/>
        </p:nvSpPr>
        <p:spPr>
          <a:xfrm>
            <a:off x="1496291" y="1867302"/>
            <a:ext cx="9393382" cy="2502993"/>
          </a:xfrm>
          <a:prstGeom prst="rect">
            <a:avLst/>
          </a:prstGeom>
          <a:noFill/>
        </p:spPr>
        <p:txBody>
          <a:bodyPr wrap="square">
            <a:spAutoFit/>
          </a:bodyPr>
          <a:lstStyle/>
          <a:p>
            <a:pPr marL="0" marR="0">
              <a:lnSpc>
                <a:spcPct val="115000"/>
              </a:lnSpc>
              <a:spcAft>
                <a:spcPts val="800"/>
              </a:spcAft>
              <a:buNone/>
            </a:pPr>
            <a:r>
              <a:rPr lang="en-US" sz="2000" kern="100" dirty="0">
                <a:effectLst/>
                <a:latin typeface="Calibri" panose="020F0502020204030204" pitchFamily="34" charset="0"/>
                <a:ea typeface="Calibri" panose="020F0502020204030204" pitchFamily="34" charset="0"/>
                <a:cs typeface="Calibri" panose="020F0502020204030204" pitchFamily="34" charset="0"/>
              </a:rPr>
              <a:t>I am available to support the club as a Level 5 Official.</a:t>
            </a:r>
          </a:p>
          <a:p>
            <a:pPr marL="0" marR="0">
              <a:lnSpc>
                <a:spcPct val="115000"/>
              </a:lnSpc>
              <a:spcAft>
                <a:spcPts val="800"/>
              </a:spcAft>
              <a:buNone/>
            </a:pPr>
            <a:r>
              <a:rPr lang="en-US" sz="2000" kern="100" dirty="0">
                <a:effectLst/>
                <a:latin typeface="Calibri" panose="020F0502020204030204" pitchFamily="34" charset="0"/>
                <a:ea typeface="Calibri" panose="020F0502020204030204" pitchFamily="34" charset="0"/>
                <a:cs typeface="Calibri" panose="020F0502020204030204" pitchFamily="34" charset="0"/>
              </a:rPr>
              <a:t>My email address is: </a:t>
            </a:r>
            <a:r>
              <a:rPr lang="en-US" sz="2000" u="sng" kern="100" dirty="0">
                <a:solidFill>
                  <a:srgbClr val="467886"/>
                </a:solidFill>
                <a:effectLst/>
                <a:latin typeface="Calibri" panose="020F0502020204030204" pitchFamily="34" charset="0"/>
                <a:ea typeface="Calibri" panose="020F0502020204030204" pitchFamily="34" charset="0"/>
                <a:cs typeface="Calibri" panose="020F0502020204030204" pitchFamily="34" charset="0"/>
                <a:hlinkClick r:id="rId2"/>
              </a:rPr>
              <a:t>memejejedede@gmail.com</a:t>
            </a:r>
            <a:endParaRPr lang="en-US" sz="2000" kern="100" dirty="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15000"/>
              </a:lnSpc>
              <a:spcAft>
                <a:spcPts val="800"/>
              </a:spcAft>
              <a:buNone/>
            </a:pPr>
            <a:r>
              <a:rPr lang="en-US" sz="2000" kern="100" dirty="0">
                <a:effectLst/>
                <a:latin typeface="Calibri" panose="020F0502020204030204" pitchFamily="34" charset="0"/>
                <a:ea typeface="Calibri" panose="020F0502020204030204" pitchFamily="34" charset="0"/>
                <a:cs typeface="Calibri" panose="020F0502020204030204" pitchFamily="34" charset="0"/>
              </a:rPr>
              <a:t>Feel free to reach out if you have any questions or wish to have a clinic taught at DCSC. I can arrange for that to happen either over Zoom or in person depending on your preference and availability.</a:t>
            </a:r>
          </a:p>
          <a:p>
            <a:pPr marL="0" marR="0">
              <a:lnSpc>
                <a:spcPct val="115000"/>
              </a:lnSpc>
              <a:spcAft>
                <a:spcPts val="800"/>
              </a:spcAft>
              <a:buNone/>
            </a:pPr>
            <a:r>
              <a:rPr lang="en-US" sz="2000" kern="100" dirty="0">
                <a:effectLst/>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5486114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285328E-8C32-958B-597B-5E40ED5E916A}"/>
              </a:ext>
            </a:extLst>
          </p:cNvPr>
          <p:cNvSpPr txBox="1"/>
          <p:nvPr/>
        </p:nvSpPr>
        <p:spPr>
          <a:xfrm>
            <a:off x="1857080" y="2230644"/>
            <a:ext cx="7298702" cy="1130887"/>
          </a:xfrm>
          <a:prstGeom prst="rect">
            <a:avLst/>
          </a:prstGeom>
          <a:noFill/>
        </p:spPr>
        <p:txBody>
          <a:bodyPr wrap="square">
            <a:spAutoFit/>
          </a:bodyPr>
          <a:lstStyle/>
          <a:p>
            <a:pPr marL="914400" marR="0" indent="457200">
              <a:lnSpc>
                <a:spcPct val="107000"/>
              </a:lnSpc>
              <a:spcBef>
                <a:spcPts val="0"/>
              </a:spcBef>
              <a:spcAft>
                <a:spcPts val="800"/>
              </a:spcAft>
            </a:pPr>
            <a:r>
              <a:rPr lang="en-US" sz="6600" kern="100" dirty="0">
                <a:effectLst/>
                <a:latin typeface="Calibri" panose="020F0502020204030204" pitchFamily="34" charset="0"/>
                <a:ea typeface="Calibri" panose="020F0502020204030204" pitchFamily="34" charset="0"/>
                <a:cs typeface="Times New Roman" panose="02020603050405020304" pitchFamily="18" charset="0"/>
              </a:rPr>
              <a:t>QUESTIONS?</a:t>
            </a:r>
          </a:p>
        </p:txBody>
      </p:sp>
    </p:spTree>
    <p:extLst>
      <p:ext uri="{BB962C8B-B14F-4D97-AF65-F5344CB8AC3E}">
        <p14:creationId xmlns:p14="http://schemas.microsoft.com/office/powerpoint/2010/main" val="3751195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3488C72-E599-BCCC-E8DC-125C44BE9092}"/>
              </a:ext>
            </a:extLst>
          </p:cNvPr>
          <p:cNvSpPr txBox="1"/>
          <p:nvPr/>
        </p:nvSpPr>
        <p:spPr>
          <a:xfrm>
            <a:off x="0" y="-65370"/>
            <a:ext cx="9869864" cy="5346848"/>
          </a:xfrm>
          <a:prstGeom prst="rect">
            <a:avLst/>
          </a:prstGeom>
          <a:noFill/>
        </p:spPr>
        <p:txBody>
          <a:bodyPr wrap="square">
            <a:spAutoFit/>
          </a:bodyPr>
          <a:lstStyle/>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Officiating is a win-win scenario. Competitions run on the backs of the Officials, and the pool deck is the best seat in the house to observe all swimmers including your own. It also counts towards mandatory volunteer points </a:t>
            </a:r>
            <a:r>
              <a:rPr lang="en-US" sz="2000" kern="100" dirty="0">
                <a:latin typeface="Calibri" panose="020F0502020204030204" pitchFamily="34" charset="0"/>
                <a:ea typeface="Calibri" panose="020F0502020204030204" pitchFamily="34" charset="0"/>
                <a:cs typeface="Times New Roman" panose="02020603050405020304" pitchFamily="18" charset="0"/>
              </a:rPr>
              <a:t>requirement each year.</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 key person in the Club to connect with is the </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Chair of Officials or Director of Competitions-</a:t>
            </a:r>
            <a:r>
              <a:rPr lang="en-US" sz="20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Romy Aquino </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at DCSC. The Provincial Chair of Officials is Kelley Polley. Her email is: </a:t>
            </a:r>
            <a:r>
              <a:rPr lang="en-US" sz="20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Kelley@polycorp.co</a:t>
            </a:r>
            <a:endParaRPr lang="en-US" sz="11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Registration with Swimming Canada/Swim NS is mandatory </a:t>
            </a:r>
            <a:r>
              <a:rPr lang="en-US" sz="20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every year </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to ensure that all adults dealing with swimmers (minors) are qualified and identifiable in case any issue arises at a given swim meet.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First time registrants will set up their profile with Swimming Canada/</a:t>
            </a:r>
            <a:r>
              <a:rPr lang="en-US" sz="2000" kern="100" dirty="0">
                <a:latin typeface="Calibri" panose="020F0502020204030204" pitchFamily="34" charset="0"/>
                <a:ea typeface="Calibri" panose="020F0502020204030204" pitchFamily="34" charset="0"/>
                <a:cs typeface="Times New Roman" panose="02020603050405020304" pitchFamily="18" charset="0"/>
              </a:rPr>
              <a:t>REMS</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and in subsequent years, registration will only require renewal</a:t>
            </a:r>
            <a:r>
              <a:rPr lang="en-US" sz="2000" kern="100" dirty="0">
                <a:latin typeface="Calibri" panose="020F0502020204030204" pitchFamily="34" charset="0"/>
                <a:ea typeface="Calibri" panose="020F0502020204030204" pitchFamily="34" charset="0"/>
                <a:cs typeface="Times New Roman" panose="02020603050405020304" pitchFamily="18" charset="0"/>
              </a:rPr>
              <a:t> or</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confirmation that the data in your profile is up to date.</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78711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BCBB21D-FC28-D5F7-2DDE-2CC0D282F29D}"/>
              </a:ext>
            </a:extLst>
          </p:cNvPr>
          <p:cNvSpPr txBox="1"/>
          <p:nvPr/>
        </p:nvSpPr>
        <p:spPr>
          <a:xfrm>
            <a:off x="842211" y="883175"/>
            <a:ext cx="8316076" cy="4358886"/>
          </a:xfrm>
          <a:prstGeom prst="rect">
            <a:avLst/>
          </a:prstGeom>
          <a:noFill/>
        </p:spPr>
        <p:txBody>
          <a:bodyPr wrap="square">
            <a:spAutoFit/>
          </a:bodyPr>
          <a:lstStyle/>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Once registered, you gain access to Swimming Canada’s Learning Management System (LMS) which allows you to take the basic Online Clinics to become a Timer/Safety Marshall which is also known as a </a:t>
            </a:r>
            <a:r>
              <a:rPr lang="en-US" sz="20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Level 1 Official. </a:t>
            </a:r>
            <a:endParaRPr lang="en-US" sz="11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There are 2 Mandatory Clinics, and each takes 45 minutes to complete.</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There are 3 other clinics you may take Online: Chief Timer, Administration Desk and Canadian Para Swimming clinic.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After completion of the first two above, you are qualified to be a Timer at any meet.</a:t>
            </a:r>
          </a:p>
          <a:p>
            <a:pPr marR="0" lvl="0">
              <a:lnSpc>
                <a:spcPct val="107000"/>
              </a:lnSpc>
              <a:spcBef>
                <a:spcPts val="0"/>
              </a:spcBef>
              <a:spcAft>
                <a:spcPts val="0"/>
              </a:spcAft>
            </a:pPr>
            <a:endParaRPr lang="en-US" sz="2000" kern="1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https://swimming.canada.sportsmanager.ie/sportlomo/users/login</a:t>
            </a:r>
          </a:p>
        </p:txBody>
      </p:sp>
    </p:spTree>
    <p:extLst>
      <p:ext uri="{BB962C8B-B14F-4D97-AF65-F5344CB8AC3E}">
        <p14:creationId xmlns:p14="http://schemas.microsoft.com/office/powerpoint/2010/main" val="4124679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F2AE621-E4DD-F055-0397-CBC365A04557}"/>
              </a:ext>
            </a:extLst>
          </p:cNvPr>
          <p:cNvSpPr txBox="1"/>
          <p:nvPr/>
        </p:nvSpPr>
        <p:spPr>
          <a:xfrm>
            <a:off x="1298863" y="1050765"/>
            <a:ext cx="9663545" cy="4093428"/>
          </a:xfrm>
          <a:prstGeom prst="rect">
            <a:avLst/>
          </a:prstGeom>
          <a:noFill/>
        </p:spPr>
        <p:txBody>
          <a:bodyPr wrap="square">
            <a:spAutoFit/>
          </a:bodyPr>
          <a:lstStyle/>
          <a:p>
            <a:r>
              <a:rPr lang="en-US" sz="2000" dirty="0"/>
              <a:t>1. </a:t>
            </a:r>
            <a:r>
              <a:rPr lang="en-US" sz="2000" dirty="0">
                <a:highlight>
                  <a:srgbClr val="FFFF00"/>
                </a:highlight>
              </a:rPr>
              <a:t>Before You Begin</a:t>
            </a:r>
          </a:p>
          <a:p>
            <a:r>
              <a:rPr lang="en-US" sz="2000" dirty="0"/>
              <a:t>• You must be registered as an official for the current swim season through your club and approved in the</a:t>
            </a:r>
          </a:p>
          <a:p>
            <a:r>
              <a:rPr lang="en-US" sz="2000" dirty="0"/>
              <a:t>Swimming Canada Registration, Events &amp; Membership System (REMS).</a:t>
            </a:r>
          </a:p>
          <a:p>
            <a:r>
              <a:rPr lang="en-US" sz="2000" dirty="0"/>
              <a:t>• Ensure you know your REMS username and password. These are also used to log into the LMS.</a:t>
            </a:r>
          </a:p>
          <a:p>
            <a:endParaRPr lang="en-US" sz="2000" dirty="0"/>
          </a:p>
          <a:p>
            <a:r>
              <a:rPr lang="en-US" sz="2000" dirty="0"/>
              <a:t>2. </a:t>
            </a:r>
            <a:r>
              <a:rPr lang="en-US" sz="2000" dirty="0">
                <a:highlight>
                  <a:srgbClr val="FFFF00"/>
                </a:highlight>
              </a:rPr>
              <a:t>How to Access the LMS</a:t>
            </a:r>
          </a:p>
          <a:p>
            <a:r>
              <a:rPr lang="en-US" sz="2000" dirty="0"/>
              <a:t>• Go to the Swimming Canada website:</a:t>
            </a:r>
          </a:p>
          <a:p>
            <a:r>
              <a:rPr lang="en-US" sz="2000" dirty="0"/>
              <a:t>https://swimming.canada.sportsmanager.ie/sportlomo/users/login</a:t>
            </a:r>
          </a:p>
          <a:p>
            <a:r>
              <a:rPr lang="en-US" sz="2000" dirty="0"/>
              <a:t>• Log into REMS with your username and password.</a:t>
            </a:r>
          </a:p>
          <a:p>
            <a:r>
              <a:rPr lang="en-US" sz="2000" dirty="0"/>
              <a:t>• Open your Member Card (click your name in the top right, then “My Profile”).</a:t>
            </a:r>
          </a:p>
          <a:p>
            <a:r>
              <a:rPr lang="en-US" sz="2000" dirty="0"/>
              <a:t>• Select “Login to LMS” → choose Official.</a:t>
            </a:r>
          </a:p>
        </p:txBody>
      </p:sp>
    </p:spTree>
    <p:extLst>
      <p:ext uri="{BB962C8B-B14F-4D97-AF65-F5344CB8AC3E}">
        <p14:creationId xmlns:p14="http://schemas.microsoft.com/office/powerpoint/2010/main" val="196192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D5D06D-5549-7B96-46B5-78AAD6483189}"/>
              </a:ext>
            </a:extLst>
          </p:cNvPr>
          <p:cNvSpPr txBox="1"/>
          <p:nvPr/>
        </p:nvSpPr>
        <p:spPr>
          <a:xfrm>
            <a:off x="1922318" y="696192"/>
            <a:ext cx="7307406" cy="4708981"/>
          </a:xfrm>
          <a:prstGeom prst="rect">
            <a:avLst/>
          </a:prstGeom>
          <a:noFill/>
        </p:spPr>
        <p:txBody>
          <a:bodyPr wrap="square">
            <a:spAutoFit/>
          </a:bodyPr>
          <a:lstStyle/>
          <a:p>
            <a:r>
              <a:rPr lang="en-US" sz="2000" dirty="0">
                <a:highlight>
                  <a:srgbClr val="FFFF00"/>
                </a:highlight>
              </a:rPr>
              <a:t>3. Navigating the LMS</a:t>
            </a:r>
          </a:p>
          <a:p>
            <a:r>
              <a:rPr lang="en-US" sz="2000" dirty="0"/>
              <a:t>Once inside the LMS, you’ll see a dashboard with tabs:</a:t>
            </a:r>
          </a:p>
          <a:p>
            <a:r>
              <a:rPr lang="en-US" sz="2000" dirty="0"/>
              <a:t>• </a:t>
            </a:r>
            <a:r>
              <a:rPr lang="en-US" sz="2000" dirty="0">
                <a:highlight>
                  <a:srgbClr val="00FF00"/>
                </a:highlight>
              </a:rPr>
              <a:t>Status</a:t>
            </a:r>
            <a:r>
              <a:rPr lang="en-US" sz="2000" dirty="0"/>
              <a:t> – your current certification level and progress.</a:t>
            </a:r>
          </a:p>
          <a:p>
            <a:r>
              <a:rPr lang="en-US" sz="2000" dirty="0"/>
              <a:t>• </a:t>
            </a:r>
            <a:r>
              <a:rPr lang="en-US" sz="2000" dirty="0">
                <a:highlight>
                  <a:srgbClr val="00FF00"/>
                </a:highlight>
              </a:rPr>
              <a:t>eLearning Modules </a:t>
            </a:r>
            <a:r>
              <a:rPr lang="en-US" sz="2000" dirty="0"/>
              <a:t>– online learning courses you can complete anytime.</a:t>
            </a:r>
          </a:p>
          <a:p>
            <a:r>
              <a:rPr lang="en-US" sz="2000" dirty="0"/>
              <a:t>• </a:t>
            </a:r>
            <a:r>
              <a:rPr lang="en-US" sz="2000" dirty="0">
                <a:highlight>
                  <a:srgbClr val="00FF00"/>
                </a:highlight>
              </a:rPr>
              <a:t>Clinics</a:t>
            </a:r>
            <a:r>
              <a:rPr lang="en-US" sz="2000" dirty="0"/>
              <a:t> – schedule and register for upcoming virtual or in-person clinics.</a:t>
            </a:r>
          </a:p>
          <a:p>
            <a:r>
              <a:rPr lang="en-US" sz="2000" dirty="0"/>
              <a:t>• </a:t>
            </a:r>
            <a:r>
              <a:rPr lang="en-US" sz="2000" dirty="0">
                <a:highlight>
                  <a:srgbClr val="00FF00"/>
                </a:highlight>
              </a:rPr>
              <a:t>Resources</a:t>
            </a:r>
            <a:r>
              <a:rPr lang="en-US" sz="2000" dirty="0"/>
              <a:t> – download manuals, rule books, and guides.</a:t>
            </a:r>
          </a:p>
          <a:p>
            <a:r>
              <a:rPr lang="en-US" sz="2000" dirty="0"/>
              <a:t>• </a:t>
            </a:r>
            <a:r>
              <a:rPr lang="en-US" sz="2000" dirty="0">
                <a:highlight>
                  <a:srgbClr val="00FF00"/>
                </a:highlight>
              </a:rPr>
              <a:t>Profile</a:t>
            </a:r>
            <a:r>
              <a:rPr lang="en-US" sz="2000" dirty="0"/>
              <a:t> – update your personal information.</a:t>
            </a:r>
          </a:p>
          <a:p>
            <a:r>
              <a:rPr lang="en-US" sz="2000" dirty="0">
                <a:highlight>
                  <a:srgbClr val="FFFF00"/>
                </a:highlight>
              </a:rPr>
              <a:t>4. Registering for Clinics</a:t>
            </a:r>
          </a:p>
          <a:p>
            <a:r>
              <a:rPr lang="en-US" sz="2000" dirty="0"/>
              <a:t>Click the </a:t>
            </a:r>
            <a:r>
              <a:rPr lang="en-US" sz="2000" dirty="0">
                <a:highlight>
                  <a:srgbClr val="00FF00"/>
                </a:highlight>
              </a:rPr>
              <a:t>Clinics</a:t>
            </a:r>
            <a:r>
              <a:rPr lang="en-US" sz="2000" dirty="0"/>
              <a:t> tab:</a:t>
            </a:r>
          </a:p>
          <a:p>
            <a:r>
              <a:rPr lang="en-US" sz="2000" dirty="0"/>
              <a:t>• Browse the list of available clinics.</a:t>
            </a:r>
          </a:p>
          <a:p>
            <a:r>
              <a:rPr lang="en-US" sz="2000" dirty="0"/>
              <a:t>• Select </a:t>
            </a:r>
            <a:r>
              <a:rPr lang="en-US" sz="2000" dirty="0">
                <a:highlight>
                  <a:srgbClr val="00FF00"/>
                </a:highlight>
              </a:rPr>
              <a:t>Register</a:t>
            </a:r>
            <a:r>
              <a:rPr lang="en-US" sz="2000" dirty="0"/>
              <a:t> next to the clinic you wish to attend.</a:t>
            </a:r>
          </a:p>
          <a:p>
            <a:r>
              <a:rPr lang="en-US" sz="2000" dirty="0"/>
              <a:t>• Confirm details (date, time, format).</a:t>
            </a:r>
          </a:p>
          <a:p>
            <a:r>
              <a:rPr lang="en-US" sz="2000" dirty="0"/>
              <a:t>• You’ll receive confirmation and instructions by email.</a:t>
            </a:r>
          </a:p>
        </p:txBody>
      </p:sp>
    </p:spTree>
    <p:extLst>
      <p:ext uri="{BB962C8B-B14F-4D97-AF65-F5344CB8AC3E}">
        <p14:creationId xmlns:p14="http://schemas.microsoft.com/office/powerpoint/2010/main" val="3447572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FD100D-DEEF-4AB7-46F0-D2066B122200}"/>
              </a:ext>
            </a:extLst>
          </p:cNvPr>
          <p:cNvSpPr txBox="1"/>
          <p:nvPr/>
        </p:nvSpPr>
        <p:spPr>
          <a:xfrm>
            <a:off x="457200" y="595678"/>
            <a:ext cx="8693943" cy="5028171"/>
          </a:xfrm>
          <a:prstGeom prst="rect">
            <a:avLst/>
          </a:prstGeom>
          <a:noFill/>
        </p:spPr>
        <p:txBody>
          <a:bodyPr wrap="square">
            <a:spAutoFit/>
          </a:bodyPr>
          <a:lstStyle/>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There is a </a:t>
            </a:r>
            <a:r>
              <a:rPr lang="en-US" sz="20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certification pathway on Swimming Canada from Level 1-5.</a:t>
            </a:r>
            <a:endParaRPr lang="en-US" sz="11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marL="3429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Depending on your skill set or desire to be on deck or behind the scenes as an Official, there are other clinics such available Online or through Zoom.</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Swim NS will have bi-annual (Fall and Spring) Mass Clinics arranged for all Officiating Roles and you can decide to attend as many or all of them to learn the requirements/skills necessary for that role.</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These Clinics include Chief Timer, Inspector of Turns, Judge of Stroke, CJE, Meet Manager, Starter, Chief Recorder and Referee.</a:t>
            </a:r>
          </a:p>
          <a:p>
            <a:pPr marL="342900" marR="0" lvl="0" indent="-342900">
              <a:lnSpc>
                <a:spcPct val="107000"/>
              </a:lnSpc>
              <a:spcBef>
                <a:spcPts val="0"/>
              </a:spcBef>
              <a:spcAft>
                <a:spcPts val="0"/>
              </a:spcAft>
              <a:buFont typeface="Wingdings" panose="05000000000000000000" pitchFamily="2" charset="2"/>
              <a:buChar char=""/>
            </a:pP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b="0" i="0" u="none" strike="noStrike" baseline="0" dirty="0">
              <a:solidFill>
                <a:srgbClr val="000000"/>
              </a:solidFill>
              <a:latin typeface="Helvetica Neue"/>
            </a:endParaRPr>
          </a:p>
          <a:p>
            <a:endParaRPr lang="en-US" sz="1600" b="0" i="0" u="none" strike="noStrike" baseline="0" dirty="0">
              <a:solidFill>
                <a:srgbClr val="000000"/>
              </a:solidFill>
              <a:latin typeface="Helvetica Neue"/>
            </a:endParaRPr>
          </a:p>
          <a:p>
            <a:pPr marL="457200" marR="0">
              <a:lnSpc>
                <a:spcPct val="107000"/>
              </a:lnSpc>
              <a:spcBef>
                <a:spcPts val="0"/>
              </a:spcBef>
              <a:spcAft>
                <a:spcPts val="0"/>
              </a:spcAft>
            </a:pP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a:lnSpc>
                <a:spcPct val="107000"/>
              </a:lnSpc>
              <a:spcBef>
                <a:spcPts val="0"/>
              </a:spcBef>
              <a:spcAft>
                <a:spcPts val="80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8461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90F5F45-C9EB-56EA-A36C-895C435576A7}"/>
              </a:ext>
            </a:extLst>
          </p:cNvPr>
          <p:cNvSpPr txBox="1"/>
          <p:nvPr/>
        </p:nvSpPr>
        <p:spPr>
          <a:xfrm>
            <a:off x="417095" y="1213044"/>
            <a:ext cx="8732920" cy="3781292"/>
          </a:xfrm>
          <a:prstGeom prst="rect">
            <a:avLst/>
          </a:prstGeom>
          <a:noFill/>
        </p:spPr>
        <p:txBody>
          <a:bodyPr wrap="square">
            <a:spAutoFit/>
          </a:bodyPr>
          <a:lstStyle/>
          <a:p>
            <a:pPr marL="0" marR="0">
              <a:lnSpc>
                <a:spcPct val="107000"/>
              </a:lnSpc>
              <a:spcBef>
                <a:spcPts val="0"/>
              </a:spcBef>
              <a:spcAft>
                <a:spcPts val="800"/>
              </a:spcAft>
            </a:pPr>
            <a:r>
              <a:rPr lang="en-US" sz="2000" u="sng" kern="100" dirty="0">
                <a:effectLst/>
                <a:highlight>
                  <a:srgbClr val="00FFFF"/>
                </a:highlight>
                <a:latin typeface="Calibri" panose="020F0502020204030204" pitchFamily="34" charset="0"/>
                <a:ea typeface="Calibri" panose="020F0502020204030204" pitchFamily="34" charset="0"/>
                <a:cs typeface="Times New Roman" panose="02020603050405020304" pitchFamily="18" charset="0"/>
              </a:rPr>
              <a:t>Chief Timer</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-Carries 2 watches and supports the timers. Does the Pre-Meet briefing.</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000" u="sng" kern="100" dirty="0">
                <a:effectLst/>
                <a:highlight>
                  <a:srgbClr val="00FFFF"/>
                </a:highlight>
                <a:latin typeface="Calibri" panose="020F0502020204030204" pitchFamily="34" charset="0"/>
                <a:ea typeface="Calibri" panose="020F0502020204030204" pitchFamily="34" charset="0"/>
                <a:cs typeface="Times New Roman" panose="02020603050405020304" pitchFamily="18" charset="0"/>
              </a:rPr>
              <a:t>Starter</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 Official who starts each heat and often does the Safety Marshall role as well.</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000" u="sng" kern="100" dirty="0">
                <a:effectLst/>
                <a:highlight>
                  <a:srgbClr val="00FFFF"/>
                </a:highlight>
                <a:latin typeface="Calibri" panose="020F0502020204030204" pitchFamily="34" charset="0"/>
                <a:ea typeface="Calibri" panose="020F0502020204030204" pitchFamily="34" charset="0"/>
                <a:cs typeface="Times New Roman" panose="02020603050405020304" pitchFamily="18" charset="0"/>
              </a:rPr>
              <a:t>Inspector of Turns</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 official at either end of the pool who observes the swimmers touches and turns either at the Start End or the Turn End of the pool.</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000" u="sng" kern="100" dirty="0">
                <a:effectLst/>
                <a:highlight>
                  <a:srgbClr val="00FFFF"/>
                </a:highlight>
                <a:latin typeface="Calibri" panose="020F0502020204030204" pitchFamily="34" charset="0"/>
                <a:ea typeface="Calibri" panose="020F0502020204030204" pitchFamily="34" charset="0"/>
                <a:cs typeface="Times New Roman" panose="02020603050405020304" pitchFamily="18" charset="0"/>
              </a:rPr>
              <a:t>Stroke Judge</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 Official who walks with the swimmers and observes the stroke throughout the race.</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000" u="sng" kern="100" dirty="0">
                <a:effectLst/>
                <a:highlight>
                  <a:srgbClr val="00FFFF"/>
                </a:highlight>
                <a:latin typeface="Calibri" panose="020F0502020204030204" pitchFamily="34" charset="0"/>
                <a:ea typeface="Calibri" panose="020F0502020204030204" pitchFamily="34" charset="0"/>
                <a:cs typeface="Times New Roman" panose="02020603050405020304" pitchFamily="18" charset="0"/>
              </a:rPr>
              <a:t>CJE-Chief Judge Electronics</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 Official who operates the computer at pools like Dalplex where there are touch pads for electronic timing.</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6078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981859-1E39-BFBD-AA81-BB509DA39EF5}"/>
              </a:ext>
            </a:extLst>
          </p:cNvPr>
          <p:cNvSpPr txBox="1"/>
          <p:nvPr/>
        </p:nvSpPr>
        <p:spPr>
          <a:xfrm>
            <a:off x="473242" y="1974278"/>
            <a:ext cx="10541122" cy="2258823"/>
          </a:xfrm>
          <a:prstGeom prst="rect">
            <a:avLst/>
          </a:prstGeom>
          <a:noFill/>
        </p:spPr>
        <p:txBody>
          <a:bodyPr wrap="square">
            <a:spAutoFit/>
          </a:bodyPr>
          <a:lstStyle/>
          <a:p>
            <a:pPr marL="0" marR="0">
              <a:lnSpc>
                <a:spcPct val="107000"/>
              </a:lnSpc>
              <a:spcBef>
                <a:spcPts val="0"/>
              </a:spcBef>
              <a:spcAft>
                <a:spcPts val="800"/>
              </a:spcAft>
            </a:pPr>
            <a:r>
              <a:rPr lang="en-US" sz="2000" u="sng" kern="100" dirty="0">
                <a:effectLst/>
                <a:highlight>
                  <a:srgbClr val="00FFFF"/>
                </a:highlight>
                <a:latin typeface="Calibri" panose="020F0502020204030204" pitchFamily="34" charset="0"/>
                <a:ea typeface="Calibri" panose="020F0502020204030204" pitchFamily="34" charset="0"/>
                <a:cs typeface="Times New Roman" panose="02020603050405020304" pitchFamily="18" charset="0"/>
              </a:rPr>
              <a:t>Chief Recorder</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 Official who inputs the manual (watch) times into a program and generates the results of all heats/events.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u="sng" kern="100" dirty="0">
                <a:effectLst/>
                <a:highlight>
                  <a:srgbClr val="00FFFF"/>
                </a:highlight>
                <a:latin typeface="Calibri" panose="020F0502020204030204" pitchFamily="34" charset="0"/>
                <a:ea typeface="Calibri" panose="020F0502020204030204" pitchFamily="34" charset="0"/>
                <a:cs typeface="Times New Roman" panose="02020603050405020304" pitchFamily="18" charset="0"/>
              </a:rPr>
              <a:t>Meet M</a:t>
            </a:r>
            <a:r>
              <a:rPr lang="en-US" sz="2000" u="sng" kern="100" dirty="0">
                <a:highlight>
                  <a:srgbClr val="00FFFF"/>
                </a:highlight>
                <a:latin typeface="Calibri" panose="020F0502020204030204" pitchFamily="34" charset="0"/>
                <a:ea typeface="Calibri" panose="020F0502020204030204" pitchFamily="34" charset="0"/>
                <a:cs typeface="Times New Roman" panose="02020603050405020304" pitchFamily="18" charset="0"/>
              </a:rPr>
              <a:t>anager- </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Organizes the entire meet and is responsible for Pre-meet, In-meet and Post-meet duties.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000" u="sng" kern="100" dirty="0">
                <a:effectLst/>
                <a:highlight>
                  <a:srgbClr val="00FFFF"/>
                </a:highlight>
                <a:latin typeface="Calibri" panose="020F0502020204030204" pitchFamily="34" charset="0"/>
                <a:ea typeface="Calibri" panose="020F0502020204030204" pitchFamily="34" charset="0"/>
                <a:cs typeface="Times New Roman" panose="02020603050405020304" pitchFamily="18" charset="0"/>
              </a:rPr>
              <a:t>Session Referee</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 Head Official for each session of a given meet. Can be the same person as the Head Official for the entire meet for different.</a:t>
            </a:r>
          </a:p>
        </p:txBody>
      </p:sp>
    </p:spTree>
    <p:extLst>
      <p:ext uri="{BB962C8B-B14F-4D97-AF65-F5344CB8AC3E}">
        <p14:creationId xmlns:p14="http://schemas.microsoft.com/office/powerpoint/2010/main" val="3360335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1D2B727-A621-A682-D94B-57BA5DA52B09}"/>
              </a:ext>
            </a:extLst>
          </p:cNvPr>
          <p:cNvSpPr txBox="1"/>
          <p:nvPr/>
        </p:nvSpPr>
        <p:spPr>
          <a:xfrm>
            <a:off x="1548245" y="773766"/>
            <a:ext cx="8884228" cy="5078313"/>
          </a:xfrm>
          <a:prstGeom prst="rect">
            <a:avLst/>
          </a:prstGeom>
          <a:noFill/>
        </p:spPr>
        <p:txBody>
          <a:bodyPr wrap="square">
            <a:spAutoFit/>
          </a:bodyPr>
          <a:lstStyle/>
          <a:p>
            <a:pPr algn="l">
              <a:buNone/>
            </a:pPr>
            <a:r>
              <a:rPr lang="en-US" sz="1800" b="1" i="0" dirty="0">
                <a:solidFill>
                  <a:srgbClr val="000000"/>
                </a:solidFill>
                <a:effectLst/>
                <a:highlight>
                  <a:srgbClr val="FFFF00"/>
                </a:highlight>
                <a:latin typeface="Calibri" panose="020F0502020204030204" pitchFamily="34" charset="0"/>
              </a:rPr>
              <a:t>Inspector of Turns Course:</a:t>
            </a:r>
          </a:p>
          <a:p>
            <a:pPr algn="l">
              <a:buNone/>
            </a:pPr>
            <a:endParaRPr lang="en-US" b="0" i="0" dirty="0">
              <a:solidFill>
                <a:srgbClr val="222222"/>
              </a:solidFill>
              <a:effectLst/>
              <a:highlight>
                <a:srgbClr val="FFFF00"/>
              </a:highlight>
              <a:latin typeface="Arial" panose="020B0604020202020204" pitchFamily="34" charset="0"/>
            </a:endParaRPr>
          </a:p>
          <a:p>
            <a:pPr algn="l">
              <a:buNone/>
            </a:pPr>
            <a:r>
              <a:rPr lang="en-US" sz="1800" b="0" i="0" u="sng" dirty="0">
                <a:solidFill>
                  <a:srgbClr val="000000"/>
                </a:solidFill>
                <a:effectLst/>
                <a:latin typeface="Calibri" panose="020F0502020204030204" pitchFamily="34" charset="0"/>
              </a:rPr>
              <a:t>Tuesday November 4th</a:t>
            </a:r>
            <a:r>
              <a:rPr lang="en-US" sz="1800" b="0" i="0" dirty="0">
                <a:solidFill>
                  <a:srgbClr val="000000"/>
                </a:solidFill>
                <a:effectLst/>
                <a:latin typeface="Calibri" panose="020F0502020204030204" pitchFamily="34" charset="0"/>
              </a:rPr>
              <a:t> – 6:30pm until approx. 8:30pm </a:t>
            </a:r>
            <a:endParaRPr lang="en-US" b="0" i="0" dirty="0">
              <a:solidFill>
                <a:srgbClr val="222222"/>
              </a:solidFill>
              <a:effectLst/>
              <a:latin typeface="Arial" panose="020B0604020202020204" pitchFamily="34" charset="0"/>
            </a:endParaRPr>
          </a:p>
          <a:p>
            <a:pPr algn="l">
              <a:buNone/>
            </a:pPr>
            <a:r>
              <a:rPr lang="en-US" sz="1800" b="0" i="0" dirty="0">
                <a:solidFill>
                  <a:srgbClr val="000000"/>
                </a:solidFill>
                <a:effectLst/>
                <a:latin typeface="Calibri" panose="020F0502020204030204" pitchFamily="34" charset="0"/>
              </a:rPr>
              <a:t>Clinic Instructor – Paul Melanson</a:t>
            </a:r>
            <a:endParaRPr lang="en-US" b="0" i="0" dirty="0">
              <a:solidFill>
                <a:srgbClr val="222222"/>
              </a:solidFill>
              <a:effectLst/>
              <a:latin typeface="Arial" panose="020B0604020202020204" pitchFamily="34" charset="0"/>
            </a:endParaRPr>
          </a:p>
          <a:p>
            <a:pPr algn="l">
              <a:buNone/>
            </a:pPr>
            <a:r>
              <a:rPr lang="en-US" sz="1800" b="0" i="0" dirty="0">
                <a:solidFill>
                  <a:srgbClr val="000000"/>
                </a:solidFill>
                <a:effectLst/>
                <a:latin typeface="Calibri" panose="020F0502020204030204" pitchFamily="34" charset="0"/>
              </a:rPr>
              <a:t>Prerequisite: Introduction to Swimming Officiating (the Timer’s Course) </a:t>
            </a:r>
            <a:endParaRPr lang="en-US" b="0" i="0" dirty="0">
              <a:solidFill>
                <a:srgbClr val="222222"/>
              </a:solidFill>
              <a:effectLst/>
              <a:latin typeface="Arial" panose="020B0604020202020204" pitchFamily="34" charset="0"/>
            </a:endParaRPr>
          </a:p>
          <a:p>
            <a:pPr algn="l">
              <a:buNone/>
            </a:pPr>
            <a:r>
              <a:rPr lang="en-US" sz="1800" b="0" i="0" dirty="0">
                <a:solidFill>
                  <a:srgbClr val="000000"/>
                </a:solidFill>
                <a:effectLst/>
                <a:latin typeface="Arial" panose="020B0604020202020204" pitchFamily="34" charset="0"/>
              </a:rPr>
              <a:t> </a:t>
            </a:r>
            <a:endParaRPr lang="en-US" b="0" i="0" dirty="0">
              <a:solidFill>
                <a:srgbClr val="222222"/>
              </a:solidFill>
              <a:effectLst/>
              <a:latin typeface="Arial" panose="020B0604020202020204" pitchFamily="34" charset="0"/>
            </a:endParaRPr>
          </a:p>
          <a:p>
            <a:pPr algn="l">
              <a:buNone/>
            </a:pPr>
            <a:r>
              <a:rPr lang="en-US" sz="1800" b="1" i="0" dirty="0">
                <a:solidFill>
                  <a:srgbClr val="000000"/>
                </a:solidFill>
                <a:effectLst/>
                <a:highlight>
                  <a:srgbClr val="FFFF00"/>
                </a:highlight>
                <a:latin typeface="Calibri" panose="020F0502020204030204" pitchFamily="34" charset="0"/>
              </a:rPr>
              <a:t>Starter Clinic:</a:t>
            </a:r>
          </a:p>
          <a:p>
            <a:pPr algn="l">
              <a:buNone/>
            </a:pPr>
            <a:endParaRPr lang="en-US" b="0" i="0" dirty="0">
              <a:solidFill>
                <a:srgbClr val="222222"/>
              </a:solidFill>
              <a:effectLst/>
              <a:highlight>
                <a:srgbClr val="FFFF00"/>
              </a:highlight>
              <a:latin typeface="Arial" panose="020B0604020202020204" pitchFamily="34" charset="0"/>
            </a:endParaRPr>
          </a:p>
          <a:p>
            <a:pPr algn="l">
              <a:buNone/>
            </a:pPr>
            <a:r>
              <a:rPr lang="en-US" sz="1800" b="0" i="0" u="sng" dirty="0">
                <a:solidFill>
                  <a:srgbClr val="000000"/>
                </a:solidFill>
                <a:effectLst/>
                <a:latin typeface="Calibri" panose="020F0502020204030204" pitchFamily="34" charset="0"/>
              </a:rPr>
              <a:t>Wednesday November 5th</a:t>
            </a:r>
            <a:r>
              <a:rPr lang="en-US" sz="1800" b="0" i="0" dirty="0">
                <a:solidFill>
                  <a:srgbClr val="000000"/>
                </a:solidFill>
                <a:effectLst/>
                <a:latin typeface="Calibri" panose="020F0502020204030204" pitchFamily="34" charset="0"/>
              </a:rPr>
              <a:t> - 6:30pm until approx. 8:30pm</a:t>
            </a:r>
            <a:endParaRPr lang="en-US" b="0" i="0" dirty="0">
              <a:solidFill>
                <a:srgbClr val="222222"/>
              </a:solidFill>
              <a:effectLst/>
              <a:latin typeface="Arial" panose="020B0604020202020204" pitchFamily="34" charset="0"/>
            </a:endParaRPr>
          </a:p>
          <a:p>
            <a:pPr algn="l">
              <a:buNone/>
            </a:pPr>
            <a:r>
              <a:rPr lang="en-US" sz="1800" b="0" i="0" dirty="0">
                <a:solidFill>
                  <a:srgbClr val="000000"/>
                </a:solidFill>
                <a:effectLst/>
                <a:latin typeface="Calibri" panose="020F0502020204030204" pitchFamily="34" charset="0"/>
              </a:rPr>
              <a:t>Clinic Instructor – Bronwyn Duffy</a:t>
            </a:r>
            <a:endParaRPr lang="en-US" b="0" i="0" dirty="0">
              <a:solidFill>
                <a:srgbClr val="222222"/>
              </a:solidFill>
              <a:effectLst/>
              <a:latin typeface="Arial" panose="020B0604020202020204" pitchFamily="34" charset="0"/>
            </a:endParaRPr>
          </a:p>
          <a:p>
            <a:pPr algn="l">
              <a:buNone/>
            </a:pPr>
            <a:r>
              <a:rPr lang="en-US" sz="1800" b="0" i="0" dirty="0">
                <a:solidFill>
                  <a:srgbClr val="000000"/>
                </a:solidFill>
                <a:effectLst/>
                <a:latin typeface="Calibri" panose="020F0502020204030204" pitchFamily="34" charset="0"/>
              </a:rPr>
              <a:t>Prerequisite: Introduction to Swimming Officiating (the Timer’s Course) and Inspector of Turns Course</a:t>
            </a:r>
            <a:endParaRPr lang="en-US" b="0" i="0" dirty="0">
              <a:solidFill>
                <a:srgbClr val="222222"/>
              </a:solidFill>
              <a:effectLst/>
              <a:latin typeface="Arial" panose="020B0604020202020204" pitchFamily="34" charset="0"/>
            </a:endParaRPr>
          </a:p>
          <a:p>
            <a:pPr algn="l">
              <a:buNone/>
            </a:pPr>
            <a:r>
              <a:rPr lang="en-US" sz="1800" b="0" i="0" dirty="0">
                <a:solidFill>
                  <a:srgbClr val="000000"/>
                </a:solidFill>
                <a:effectLst/>
                <a:latin typeface="Arial" panose="020B0604020202020204" pitchFamily="34" charset="0"/>
              </a:rPr>
              <a:t> </a:t>
            </a:r>
            <a:endParaRPr lang="en-US" b="0" i="0" dirty="0">
              <a:solidFill>
                <a:srgbClr val="222222"/>
              </a:solidFill>
              <a:effectLst/>
              <a:latin typeface="Arial" panose="020B0604020202020204" pitchFamily="34" charset="0"/>
            </a:endParaRPr>
          </a:p>
          <a:p>
            <a:pPr algn="l">
              <a:buNone/>
            </a:pPr>
            <a:r>
              <a:rPr lang="en-US" sz="1800" b="1" i="0" dirty="0">
                <a:solidFill>
                  <a:srgbClr val="000000"/>
                </a:solidFill>
                <a:effectLst/>
                <a:highlight>
                  <a:srgbClr val="FFFF00"/>
                </a:highlight>
                <a:latin typeface="Calibri" panose="020F0502020204030204" pitchFamily="34" charset="0"/>
              </a:rPr>
              <a:t>Meet Managers Course:</a:t>
            </a:r>
          </a:p>
          <a:p>
            <a:pPr algn="l">
              <a:buNone/>
            </a:pPr>
            <a:endParaRPr lang="en-US" b="0" i="0" dirty="0">
              <a:solidFill>
                <a:srgbClr val="222222"/>
              </a:solidFill>
              <a:effectLst/>
              <a:highlight>
                <a:srgbClr val="FFFF00"/>
              </a:highlight>
              <a:latin typeface="Arial" panose="020B0604020202020204" pitchFamily="34" charset="0"/>
            </a:endParaRPr>
          </a:p>
          <a:p>
            <a:pPr algn="l">
              <a:buNone/>
            </a:pPr>
            <a:r>
              <a:rPr lang="en-US" sz="1800" b="0" i="0" u="sng" dirty="0">
                <a:solidFill>
                  <a:srgbClr val="000000"/>
                </a:solidFill>
                <a:effectLst/>
                <a:latin typeface="Calibri" panose="020F0502020204030204" pitchFamily="34" charset="0"/>
              </a:rPr>
              <a:t>Thursday November 6th</a:t>
            </a:r>
            <a:r>
              <a:rPr lang="en-US" sz="1800" b="0" i="0" dirty="0">
                <a:solidFill>
                  <a:srgbClr val="000000"/>
                </a:solidFill>
                <a:effectLst/>
                <a:latin typeface="Calibri" panose="020F0502020204030204" pitchFamily="34" charset="0"/>
              </a:rPr>
              <a:t> – 6:30pm until approx. 8:30pm </a:t>
            </a:r>
            <a:endParaRPr lang="en-US" b="0" i="0" dirty="0">
              <a:solidFill>
                <a:srgbClr val="222222"/>
              </a:solidFill>
              <a:effectLst/>
              <a:latin typeface="Arial" panose="020B0604020202020204" pitchFamily="34" charset="0"/>
            </a:endParaRPr>
          </a:p>
          <a:p>
            <a:pPr algn="l">
              <a:buNone/>
            </a:pPr>
            <a:r>
              <a:rPr lang="en-US" sz="1800" b="0" i="0" dirty="0">
                <a:solidFill>
                  <a:srgbClr val="000000"/>
                </a:solidFill>
                <a:effectLst/>
                <a:latin typeface="Calibri" panose="020F0502020204030204" pitchFamily="34" charset="0"/>
              </a:rPr>
              <a:t>Clinic Instructor – Nicole Humble</a:t>
            </a:r>
            <a:endParaRPr lang="en-US" b="0" i="0" dirty="0">
              <a:solidFill>
                <a:srgbClr val="222222"/>
              </a:solidFill>
              <a:effectLst/>
              <a:latin typeface="Arial" panose="020B0604020202020204" pitchFamily="34" charset="0"/>
            </a:endParaRPr>
          </a:p>
          <a:p>
            <a:pPr algn="l">
              <a:buNone/>
            </a:pPr>
            <a:r>
              <a:rPr lang="en-US" sz="1800" b="0" i="0" dirty="0">
                <a:solidFill>
                  <a:srgbClr val="000000"/>
                </a:solidFill>
                <a:effectLst/>
                <a:latin typeface="Calibri" panose="020F0502020204030204" pitchFamily="34" charset="0"/>
              </a:rPr>
              <a:t>Prerequisite: Introduction to Swimming Officiating (the Timer’s Course) </a:t>
            </a:r>
            <a:endParaRPr lang="en-US" b="0" i="0" dirty="0">
              <a:solidFill>
                <a:srgbClr val="222222"/>
              </a:solidFill>
              <a:effectLst/>
              <a:latin typeface="Arial" panose="020B0604020202020204" pitchFamily="34" charset="0"/>
            </a:endParaRPr>
          </a:p>
        </p:txBody>
      </p:sp>
    </p:spTree>
    <p:extLst>
      <p:ext uri="{BB962C8B-B14F-4D97-AF65-F5344CB8AC3E}">
        <p14:creationId xmlns:p14="http://schemas.microsoft.com/office/powerpoint/2010/main" val="388255914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217</TotalTime>
  <Words>1741</Words>
  <Application>Microsoft Office PowerPoint</Application>
  <PresentationFormat>Widescreen</PresentationFormat>
  <Paragraphs>145</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Gill Sans MT</vt:lpstr>
      <vt:lpstr>Helvetica Neue</vt:lpstr>
      <vt:lpstr>Wingdings</vt:lpstr>
      <vt:lpstr>Gallery</vt:lpstr>
      <vt:lpstr>Introduction to swimming Officiating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Officiating</dc:title>
  <dc:creator>Nolan, Maureen</dc:creator>
  <cp:lastModifiedBy>Maureen Nolan</cp:lastModifiedBy>
  <cp:revision>5</cp:revision>
  <dcterms:created xsi:type="dcterms:W3CDTF">2024-10-23T13:38:47Z</dcterms:created>
  <dcterms:modified xsi:type="dcterms:W3CDTF">2025-10-27T23:41:24Z</dcterms:modified>
</cp:coreProperties>
</file>