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1"/>
  </p:notesMasterIdLst>
  <p:sldIdLst>
    <p:sldId id="292" r:id="rId5"/>
    <p:sldId id="339" r:id="rId6"/>
    <p:sldId id="332" r:id="rId7"/>
    <p:sldId id="331" r:id="rId8"/>
    <p:sldId id="322" r:id="rId9"/>
    <p:sldId id="309" r:id="rId10"/>
    <p:sldId id="340" r:id="rId11"/>
    <p:sldId id="311" r:id="rId12"/>
    <p:sldId id="312" r:id="rId13"/>
    <p:sldId id="318" r:id="rId14"/>
    <p:sldId id="317" r:id="rId15"/>
    <p:sldId id="325" r:id="rId16"/>
    <p:sldId id="326" r:id="rId17"/>
    <p:sldId id="336" r:id="rId18"/>
    <p:sldId id="328" r:id="rId19"/>
    <p:sldId id="333" r:id="rId20"/>
    <p:sldId id="329" r:id="rId21"/>
    <p:sldId id="335" r:id="rId22"/>
    <p:sldId id="337" r:id="rId23"/>
    <p:sldId id="338" r:id="rId24"/>
    <p:sldId id="320" r:id="rId25"/>
    <p:sldId id="334" r:id="rId26"/>
    <p:sldId id="319" r:id="rId27"/>
    <p:sldId id="324" r:id="rId28"/>
    <p:sldId id="327" r:id="rId29"/>
    <p:sldId id="32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stan Vowles" initials="TV" lastIdx="1" clrIdx="0">
    <p:extLst>
      <p:ext uri="{19B8F6BF-5375-455C-9EA6-DF929625EA0E}">
        <p15:presenceInfo xmlns:p15="http://schemas.microsoft.com/office/powerpoint/2012/main" userId="8816307b66ca0970" providerId="Windows Live"/>
      </p:ext>
    </p:extLst>
  </p:cmAuthor>
  <p:cmAuthor id="2" name="Tony Field" initials="TF" lastIdx="18" clrIdx="1">
    <p:extLst>
      <p:ext uri="{19B8F6BF-5375-455C-9EA6-DF929625EA0E}">
        <p15:presenceInfo xmlns:p15="http://schemas.microsoft.com/office/powerpoint/2012/main" userId="3f31aa9f78c4bf8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59" autoAdjust="0"/>
    <p:restoredTop sz="94619" autoAdjust="0"/>
  </p:normalViewPr>
  <p:slideViewPr>
    <p:cSldViewPr snapToGrid="0">
      <p:cViewPr varScale="1">
        <p:scale>
          <a:sx n="66" d="100"/>
          <a:sy n="66" d="100"/>
        </p:scale>
        <p:origin x="1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87B74-4AEF-EF42-BDD1-2B097009C2EC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E87D8-F5B0-3E47-ACD7-9C9295F7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32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94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34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218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54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0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9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76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263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5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62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557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920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51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4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57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31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12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61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54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87D8-F5B0-3E47-ACD7-9C9295F7A0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5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sz="1600" baseline="0"/>
            </a:lvl3pPr>
            <a:lvl4pPr>
              <a:defRPr sz="1400" baseline="0"/>
            </a:lvl4pPr>
            <a:lvl5pPr>
              <a:defRPr sz="12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baseline="0"/>
            </a:lvl1pPr>
          </a:lstStyle>
          <a:p>
            <a:fld id="{7332B432-ACDA-4023-A761-2BAB76577B62}" type="datetime1">
              <a:rPr lang="en-US" smtClean="0"/>
              <a:pPr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aseline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baseline="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pPr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46"/>
          <a:stretch/>
        </p:blipFill>
        <p:spPr>
          <a:xfrm>
            <a:off x="21" y="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3272" y="4111139"/>
            <a:ext cx="5120640" cy="559656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2025-26 Parent Information Night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7B878C-D2EE-B962-E281-D4F89C1C26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09" y="2109378"/>
            <a:ext cx="4672964" cy="18674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8B1C21-4B87-EE9E-A00F-3F48D1E0923F}"/>
              </a:ext>
            </a:extLst>
          </p:cNvPr>
          <p:cNvSpPr txBox="1"/>
          <p:nvPr/>
        </p:nvSpPr>
        <p:spPr>
          <a:xfrm>
            <a:off x="-642774" y="5945185"/>
            <a:ext cx="132856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dirty="0"/>
              <a:t>Swimming Excellence and Strong Community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General Expectations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10058400" cy="4749800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Commitment</a:t>
            </a:r>
          </a:p>
          <a:p>
            <a:pPr lvl="1"/>
            <a:r>
              <a:rPr lang="en-CA" dirty="0"/>
              <a:t>Workout and meet attendance</a:t>
            </a:r>
          </a:p>
          <a:p>
            <a:pPr lvl="1"/>
            <a:r>
              <a:rPr lang="en-CA" dirty="0"/>
              <a:t>Training to compete</a:t>
            </a:r>
          </a:p>
          <a:p>
            <a:r>
              <a:rPr lang="en-CA" dirty="0"/>
              <a:t>Preparedness</a:t>
            </a:r>
          </a:p>
          <a:p>
            <a:pPr lvl="1"/>
            <a:r>
              <a:rPr lang="en-CA" dirty="0"/>
              <a:t>Equipment/teamwear</a:t>
            </a:r>
          </a:p>
          <a:p>
            <a:pPr lvl="1"/>
            <a:r>
              <a:rPr lang="en-CA" dirty="0"/>
              <a:t>Punctuality</a:t>
            </a:r>
          </a:p>
          <a:p>
            <a:pPr lvl="1"/>
            <a:r>
              <a:rPr lang="en-CA" dirty="0"/>
              <a:t>Mindset</a:t>
            </a:r>
          </a:p>
          <a:p>
            <a:pPr lvl="1"/>
            <a:r>
              <a:rPr lang="en-CA" dirty="0"/>
              <a:t>Recovery (nutrition, hydration, re-</a:t>
            </a:r>
            <a:r>
              <a:rPr lang="en-CA" dirty="0" err="1"/>
              <a:t>hab</a:t>
            </a:r>
            <a:r>
              <a:rPr lang="en-CA" dirty="0"/>
              <a:t>/pre-</a:t>
            </a:r>
            <a:r>
              <a:rPr lang="en-CA" dirty="0" err="1"/>
              <a:t>hab</a:t>
            </a:r>
            <a:r>
              <a:rPr lang="en-CA" dirty="0"/>
              <a:t>)</a:t>
            </a:r>
          </a:p>
          <a:p>
            <a:r>
              <a:rPr lang="en-CA" dirty="0"/>
              <a:t>Engagement</a:t>
            </a:r>
          </a:p>
          <a:p>
            <a:pPr lvl="1"/>
            <a:r>
              <a:rPr lang="en-CA" dirty="0"/>
              <a:t>Desire to improve</a:t>
            </a:r>
          </a:p>
          <a:p>
            <a:pPr lvl="1"/>
            <a:r>
              <a:rPr lang="en-CA" dirty="0"/>
              <a:t>Effort and attitude</a:t>
            </a:r>
          </a:p>
          <a:p>
            <a:pPr lvl="1"/>
            <a:r>
              <a:rPr lang="en-CA" dirty="0"/>
              <a:t>Swimmer/coach reciprocal relationship</a:t>
            </a:r>
          </a:p>
          <a:p>
            <a:r>
              <a:rPr lang="en-CA" dirty="0"/>
              <a:t>Mutual respect and trust between swimmer, coach, and parents</a:t>
            </a:r>
          </a:p>
          <a:p>
            <a:r>
              <a:rPr lang="en-CA" dirty="0"/>
              <a:t>Adherence to club values</a:t>
            </a:r>
          </a:p>
          <a:p>
            <a:r>
              <a:rPr lang="en-CA" dirty="0"/>
              <a:t>Respect for facilities</a:t>
            </a:r>
          </a:p>
          <a:p>
            <a:pPr lvl="1"/>
            <a:r>
              <a:rPr lang="en-CA" dirty="0"/>
              <a:t>Professional behaviour/language, particularly in the change rooms</a:t>
            </a:r>
          </a:p>
          <a:p>
            <a:pPr lvl="1"/>
            <a:r>
              <a:rPr lang="en-CA" dirty="0"/>
              <a:t>Cleanliness</a:t>
            </a:r>
          </a:p>
          <a:p>
            <a:pPr lvl="1"/>
            <a:r>
              <a:rPr lang="en-CA" dirty="0"/>
              <a:t>Respect for staff and pool rules</a:t>
            </a:r>
          </a:p>
        </p:txBody>
      </p:sp>
    </p:spTree>
    <p:extLst>
      <p:ext uri="{BB962C8B-B14F-4D97-AF65-F5344CB8AC3E}">
        <p14:creationId xmlns:p14="http://schemas.microsoft.com/office/powerpoint/2010/main" val="15055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Things Committed Swimmers Do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3" y="1775012"/>
            <a:ext cx="10757647" cy="4416135"/>
          </a:xfrm>
        </p:spPr>
        <p:txBody>
          <a:bodyPr numCol="2">
            <a:normAutofit fontScale="85000" lnSpcReduction="10000"/>
          </a:bodyPr>
          <a:lstStyle/>
          <a:p>
            <a:r>
              <a:rPr lang="en-CA" dirty="0"/>
              <a:t>Have “100% mentality”</a:t>
            </a:r>
          </a:p>
          <a:p>
            <a:pPr lvl="1"/>
            <a:r>
              <a:rPr lang="en-CA" dirty="0"/>
              <a:t>Attendance</a:t>
            </a:r>
          </a:p>
          <a:p>
            <a:pPr lvl="1"/>
            <a:r>
              <a:rPr lang="en-CA" dirty="0"/>
              <a:t>Effort</a:t>
            </a:r>
          </a:p>
          <a:p>
            <a:pPr lvl="1"/>
            <a:r>
              <a:rPr lang="en-CA" dirty="0"/>
              <a:t>Complete every metre</a:t>
            </a:r>
          </a:p>
          <a:p>
            <a:r>
              <a:rPr lang="en-CA" dirty="0"/>
              <a:t>Schedule appointments and other commitments </a:t>
            </a:r>
            <a:r>
              <a:rPr lang="en-CA" i="1" dirty="0"/>
              <a:t>outside of </a:t>
            </a:r>
            <a:r>
              <a:rPr lang="en-CA" dirty="0"/>
              <a:t>workout times</a:t>
            </a:r>
          </a:p>
          <a:p>
            <a:r>
              <a:rPr lang="en-CA" dirty="0"/>
              <a:t>Go directly from morning workout to school and from school to afternoon workout</a:t>
            </a:r>
          </a:p>
          <a:p>
            <a:r>
              <a:rPr lang="en-CA" dirty="0"/>
              <a:t>Avail themselves of every resource and aspect of the program available to them</a:t>
            </a:r>
          </a:p>
          <a:p>
            <a:r>
              <a:rPr lang="en-CA" dirty="0"/>
              <a:t>Set two alarms for morning workout</a:t>
            </a:r>
          </a:p>
          <a:p>
            <a:r>
              <a:rPr lang="en-CA" dirty="0"/>
              <a:t>Pack their own bags</a:t>
            </a:r>
          </a:p>
          <a:p>
            <a:r>
              <a:rPr lang="en-CA" dirty="0"/>
              <a:t>Offer to help with pool set up/take down</a:t>
            </a:r>
          </a:p>
          <a:p>
            <a:r>
              <a:rPr lang="en-CA" dirty="0"/>
              <a:t>Dive in on time</a:t>
            </a:r>
          </a:p>
          <a:p>
            <a:r>
              <a:rPr lang="en-CA" dirty="0"/>
              <a:t>Read between the lines in workout</a:t>
            </a:r>
          </a:p>
          <a:p>
            <a:r>
              <a:rPr lang="en-CA" dirty="0"/>
              <a:t>Take care of their sleep, eating habits, and mental health</a:t>
            </a:r>
          </a:p>
          <a:p>
            <a:r>
              <a:rPr lang="en-CA" dirty="0"/>
              <a:t>Be proactive to avoid illness</a:t>
            </a:r>
          </a:p>
          <a:p>
            <a:r>
              <a:rPr lang="en-CA" dirty="0"/>
              <a:t>Get schoolwork done promptly</a:t>
            </a:r>
          </a:p>
          <a:p>
            <a:r>
              <a:rPr lang="en-CA" dirty="0"/>
              <a:t>Become students of the sport</a:t>
            </a:r>
          </a:p>
          <a:p>
            <a:r>
              <a:rPr lang="en-CA" dirty="0"/>
              <a:t>Write down their goals, and post them somewhere visible</a:t>
            </a:r>
          </a:p>
          <a:p>
            <a:r>
              <a:rPr lang="en-CA" dirty="0"/>
              <a:t>Be coachable and understand the value of constructive criticism</a:t>
            </a:r>
          </a:p>
          <a:p>
            <a:r>
              <a:rPr lang="en-CA" dirty="0"/>
              <a:t>Ask questions and share feelings about their swimming</a:t>
            </a:r>
          </a:p>
        </p:txBody>
      </p:sp>
    </p:spTree>
    <p:extLst>
      <p:ext uri="{BB962C8B-B14F-4D97-AF65-F5344CB8AC3E}">
        <p14:creationId xmlns:p14="http://schemas.microsoft.com/office/powerpoint/2010/main" val="131678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General Athlete Development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5304"/>
            <a:ext cx="10058400" cy="4097440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Athletes improve at different rates, at different times, and for different reasons</a:t>
            </a:r>
          </a:p>
          <a:p>
            <a:r>
              <a:rPr lang="en-CA" dirty="0"/>
              <a:t>For young swimmers, once the basic technique and skills are established, the primary driver for improvement is </a:t>
            </a:r>
            <a:r>
              <a:rPr lang="en-CA" i="1" dirty="0"/>
              <a:t>growth</a:t>
            </a:r>
          </a:p>
          <a:p>
            <a:r>
              <a:rPr lang="en-CA" dirty="0"/>
              <a:t>As the athlete gets older and faster, training and technique become larger factors in improvement</a:t>
            </a:r>
          </a:p>
          <a:p>
            <a:r>
              <a:rPr lang="en-CA" dirty="0"/>
              <a:t>Once the athlete reaches their full height, their improvement will come </a:t>
            </a:r>
            <a:r>
              <a:rPr lang="en-CA" u="sng" dirty="0"/>
              <a:t>almost entirely</a:t>
            </a:r>
            <a:r>
              <a:rPr lang="en-CA" dirty="0"/>
              <a:t> from </a:t>
            </a:r>
            <a:r>
              <a:rPr lang="en-CA" i="1" dirty="0"/>
              <a:t>training</a:t>
            </a:r>
            <a:r>
              <a:rPr lang="en-CA" dirty="0"/>
              <a:t> </a:t>
            </a:r>
            <a:r>
              <a:rPr lang="en-CA" i="1" dirty="0"/>
              <a:t>effect</a:t>
            </a:r>
          </a:p>
          <a:p>
            <a:r>
              <a:rPr lang="en-CA" dirty="0"/>
              <a:t>“Early” developers - Early to reach full height, early to reach plateau</a:t>
            </a:r>
          </a:p>
          <a:p>
            <a:r>
              <a:rPr lang="en-CA" dirty="0"/>
              <a:t>On average, the year over year improvement rate of female swimmers aged 15 and over is less than 2% - be prepared</a:t>
            </a:r>
          </a:p>
          <a:p>
            <a:r>
              <a:rPr lang="en-CA" dirty="0"/>
              <a:t>Athletes with a higher performance ceiling will improve faster and longer through their teenage years</a:t>
            </a:r>
          </a:p>
        </p:txBody>
      </p:sp>
    </p:spTree>
    <p:extLst>
      <p:ext uri="{BB962C8B-B14F-4D97-AF65-F5344CB8AC3E}">
        <p14:creationId xmlns:p14="http://schemas.microsoft.com/office/powerpoint/2010/main" val="1069650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Factors Influencing Performance Ceiling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36035"/>
            <a:ext cx="10058400" cy="4386469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Effort, Mindset, and Appropriate Development</a:t>
            </a:r>
          </a:p>
          <a:p>
            <a:pPr lvl="1"/>
            <a:r>
              <a:rPr lang="en-CA" dirty="0"/>
              <a:t>These are the only ones we have control over!</a:t>
            </a:r>
          </a:p>
          <a:p>
            <a:r>
              <a:rPr lang="en-CA" dirty="0"/>
              <a:t>Physiology</a:t>
            </a:r>
          </a:p>
          <a:p>
            <a:pPr lvl="1"/>
            <a:r>
              <a:rPr lang="en-CA" dirty="0"/>
              <a:t>VO2 Max</a:t>
            </a:r>
          </a:p>
          <a:p>
            <a:pPr lvl="1"/>
            <a:r>
              <a:rPr lang="en-CA" dirty="0"/>
              <a:t>Trainability of the cardiovascular and muscular systems</a:t>
            </a:r>
          </a:p>
          <a:p>
            <a:r>
              <a:rPr lang="en-CA" dirty="0"/>
              <a:t>Physical factors</a:t>
            </a:r>
          </a:p>
          <a:p>
            <a:pPr lvl="1"/>
            <a:r>
              <a:rPr lang="en-CA" dirty="0"/>
              <a:t>Height and limb length – Average height of Olympic finalists is 6’2” (M), 5’9” (F), 5 inches above average</a:t>
            </a:r>
          </a:p>
          <a:p>
            <a:pPr lvl="1"/>
            <a:r>
              <a:rPr lang="en-CA" dirty="0"/>
              <a:t>Mobility</a:t>
            </a:r>
          </a:p>
          <a:p>
            <a:pPr lvl="1"/>
            <a:r>
              <a:rPr lang="en-CA" dirty="0"/>
              <a:t>Hand/foot size</a:t>
            </a:r>
          </a:p>
          <a:p>
            <a:pPr lvl="1"/>
            <a:r>
              <a:rPr lang="en-CA" dirty="0"/>
              <a:t>Body shape - Broad shoulders, narrow hips, long torso etc.</a:t>
            </a:r>
          </a:p>
          <a:p>
            <a:r>
              <a:rPr lang="en-CA" dirty="0"/>
              <a:t>Talent</a:t>
            </a:r>
          </a:p>
          <a:p>
            <a:pPr lvl="1"/>
            <a:r>
              <a:rPr lang="en-CA" dirty="0"/>
              <a:t>Natural feel for the water</a:t>
            </a:r>
          </a:p>
          <a:p>
            <a:pPr lvl="1"/>
            <a:r>
              <a:rPr lang="en-CA" dirty="0"/>
              <a:t>Ease of movement in the water</a:t>
            </a:r>
          </a:p>
          <a:p>
            <a:pPr lvl="1"/>
            <a:r>
              <a:rPr lang="en-CA" dirty="0"/>
              <a:t>Ability to pick up skills and technique quickly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4335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Goal Setting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36035"/>
            <a:ext cx="10058400" cy="4386469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Goal setting looks different for each swimmer, depending on their age, ability, and stage of development</a:t>
            </a:r>
          </a:p>
          <a:p>
            <a:r>
              <a:rPr lang="en-CA" dirty="0"/>
              <a:t>The most important goals that apply to everyone:</a:t>
            </a:r>
          </a:p>
          <a:p>
            <a:pPr lvl="1"/>
            <a:r>
              <a:rPr lang="en-CA" dirty="0"/>
              <a:t>100% attendance</a:t>
            </a:r>
          </a:p>
          <a:p>
            <a:pPr lvl="1"/>
            <a:r>
              <a:rPr lang="en-CA" dirty="0"/>
              <a:t>100% effort both in training and in racing</a:t>
            </a:r>
          </a:p>
          <a:p>
            <a:r>
              <a:rPr lang="en-CA" dirty="0"/>
              <a:t>Rate of improvement in young athletes is so fast and so variable, and comes from so many factors, that general, short term goals are more appropriate</a:t>
            </a:r>
          </a:p>
          <a:p>
            <a:r>
              <a:rPr lang="en-CA" dirty="0"/>
              <a:t>Goal setting is an ongoing, organic process, involving consistent evaluation of training and racing performance</a:t>
            </a:r>
          </a:p>
          <a:p>
            <a:pPr lvl="1"/>
            <a:r>
              <a:rPr lang="en-CA" dirty="0"/>
              <a:t>“Hey that was a great swim – you are getting close to X standard!”</a:t>
            </a:r>
          </a:p>
          <a:p>
            <a:pPr lvl="1"/>
            <a:r>
              <a:rPr lang="en-CA" dirty="0"/>
              <a:t>“I’m noticing this in your stroke – let’s put some work into it over these next few weeks”</a:t>
            </a:r>
          </a:p>
          <a:p>
            <a:pPr lvl="1"/>
            <a:r>
              <a:rPr lang="en-CA" dirty="0"/>
              <a:t>“This decision you made really positively impacted your performance – let’s keep doing that!”</a:t>
            </a:r>
          </a:p>
          <a:p>
            <a:r>
              <a:rPr lang="en-CA" dirty="0"/>
              <a:t>More in-depth goal setting happens at a more senior or high performance level, when improvement is dependent upon fewer factors</a:t>
            </a:r>
          </a:p>
        </p:txBody>
      </p:sp>
    </p:spTree>
    <p:extLst>
      <p:ext uri="{BB962C8B-B14F-4D97-AF65-F5344CB8AC3E}">
        <p14:creationId xmlns:p14="http://schemas.microsoft.com/office/powerpoint/2010/main" val="2476169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The Importance of Freestyle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95061"/>
            <a:ext cx="10058400" cy="4320345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Why so much FR?</a:t>
            </a:r>
          </a:p>
          <a:p>
            <a:r>
              <a:rPr lang="en-CA" dirty="0"/>
              <a:t>At least 80% of work done at the age group level is aerobic</a:t>
            </a:r>
          </a:p>
          <a:p>
            <a:r>
              <a:rPr lang="en-CA" dirty="0"/>
              <a:t>Freestyle is most appropriate for this type of training, as it can be swum fast for considerable distance</a:t>
            </a:r>
          </a:p>
          <a:p>
            <a:pPr lvl="1"/>
            <a:r>
              <a:rPr lang="en-CA" dirty="0"/>
              <a:t>30 x 100 butterfly is not an appropriate set for the vast majority of age group swimmers</a:t>
            </a:r>
          </a:p>
          <a:p>
            <a:r>
              <a:rPr lang="en-CA" dirty="0"/>
              <a:t>The other strokes are used in some aerobic sets, but in smaller amounts</a:t>
            </a:r>
          </a:p>
          <a:p>
            <a:pPr lvl="1"/>
            <a:r>
              <a:rPr lang="en-CA" dirty="0" err="1"/>
              <a:t>Eg.</a:t>
            </a:r>
            <a:r>
              <a:rPr lang="en-CA" dirty="0"/>
              <a:t> 25 on stroke / 75 freestyle for repeat 100s, or alternating 2 repeats free with 1 stroke</a:t>
            </a:r>
          </a:p>
          <a:p>
            <a:r>
              <a:rPr lang="en-CA" dirty="0"/>
              <a:t>IM sets are great for training all four strokes while maintaining the aerobic demand</a:t>
            </a:r>
          </a:p>
          <a:p>
            <a:r>
              <a:rPr lang="en-CA" dirty="0"/>
              <a:t>Every stroke is dealt with in an appropriate amount given the physiological demands of the training set</a:t>
            </a:r>
          </a:p>
          <a:p>
            <a:pPr lvl="1"/>
            <a:r>
              <a:rPr lang="en-CA" dirty="0"/>
              <a:t>Shorter sets, shorter repeats, or sets with more rest allow for a greater percentage of swimming on stroke</a:t>
            </a:r>
          </a:p>
          <a:p>
            <a:r>
              <a:rPr lang="en-CA" dirty="0"/>
              <a:t>8 of the 17 Olympic pool events include freestyle, as well as open water</a:t>
            </a:r>
          </a:p>
        </p:txBody>
      </p:sp>
    </p:spTree>
    <p:extLst>
      <p:ext uri="{BB962C8B-B14F-4D97-AF65-F5344CB8AC3E}">
        <p14:creationId xmlns:p14="http://schemas.microsoft.com/office/powerpoint/2010/main" val="182750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Training Frequency in Swimming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95061"/>
            <a:ext cx="10058400" cy="4320345"/>
          </a:xfrm>
        </p:spPr>
        <p:txBody>
          <a:bodyPr>
            <a:normAutofit/>
          </a:bodyPr>
          <a:lstStyle/>
          <a:p>
            <a:r>
              <a:rPr lang="en-CA" dirty="0"/>
              <a:t>Why do we train so much (relative to other sports)?</a:t>
            </a:r>
          </a:p>
          <a:p>
            <a:r>
              <a:rPr lang="en-CA" dirty="0"/>
              <a:t>Swimming speed is a combination of fitness and </a:t>
            </a:r>
            <a:r>
              <a:rPr lang="en-CA" i="1" dirty="0"/>
              <a:t>economy of movement</a:t>
            </a:r>
          </a:p>
          <a:p>
            <a:pPr lvl="1"/>
            <a:r>
              <a:rPr lang="en-CA" dirty="0"/>
              <a:t>How easily can your body perform the activity?</a:t>
            </a:r>
          </a:p>
          <a:p>
            <a:pPr lvl="1"/>
            <a:r>
              <a:rPr lang="en-CA" dirty="0"/>
              <a:t>Brain to body connections – created through repetition</a:t>
            </a:r>
          </a:p>
          <a:p>
            <a:r>
              <a:rPr lang="en-CA" dirty="0"/>
              <a:t>The only time athletes swim is when they are at the pool</a:t>
            </a:r>
          </a:p>
          <a:p>
            <a:r>
              <a:rPr lang="en-CA" dirty="0"/>
              <a:t>This means we need to train more than other sports at the age group level (at a senior level, all elite sports train a similar amount of hours)</a:t>
            </a:r>
          </a:p>
          <a:p>
            <a:r>
              <a:rPr lang="en-CA" dirty="0"/>
              <a:t>This is a point of pride with swimmers – they work harder than everyone else!</a:t>
            </a:r>
          </a:p>
          <a:p>
            <a:r>
              <a:rPr lang="en-CA" dirty="0"/>
              <a:t>Great swimmers need to choose swimming early</a:t>
            </a:r>
          </a:p>
        </p:txBody>
      </p:sp>
    </p:spTree>
    <p:extLst>
      <p:ext uri="{BB962C8B-B14F-4D97-AF65-F5344CB8AC3E}">
        <p14:creationId xmlns:p14="http://schemas.microsoft.com/office/powerpoint/2010/main" val="323853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“Robustness” or Swimmer Reliability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61566"/>
            <a:ext cx="10058400" cy="4664634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The best way to increase swimmer “robustness” and avoid interruptions to training is a principle called “progressive overload”</a:t>
            </a:r>
          </a:p>
          <a:p>
            <a:pPr lvl="1"/>
            <a:r>
              <a:rPr lang="en-CA" dirty="0"/>
              <a:t>Gradual, linear increase in swimming volume and intensity</a:t>
            </a:r>
          </a:p>
          <a:p>
            <a:r>
              <a:rPr lang="en-CA" dirty="0"/>
              <a:t>Reliability is compromised when swimming mileage or intensity fluctuates too much on a short term basis, or when training load is increased more quickly than the body can adapt</a:t>
            </a:r>
          </a:p>
          <a:p>
            <a:pPr lvl="1"/>
            <a:r>
              <a:rPr lang="en-CA" dirty="0"/>
              <a:t>Inconsistent attendance, or time away from training at inappropriate times contribute significantly to this</a:t>
            </a:r>
          </a:p>
          <a:p>
            <a:r>
              <a:rPr lang="en-CA" dirty="0"/>
              <a:t>By adhering to progressive overload, and being generally consistent with the program in terms of mileage and intensity, athletes are able to adapt and their bodies are more reliable</a:t>
            </a:r>
          </a:p>
          <a:p>
            <a:r>
              <a:rPr lang="en-CA" dirty="0"/>
              <a:t>One of the keys to consistent improvement is uninterrupted training blocks</a:t>
            </a:r>
          </a:p>
          <a:p>
            <a:pPr lvl="1"/>
            <a:r>
              <a:rPr lang="en-CA" dirty="0"/>
              <a:t>Swimmers need to take action to avoid getting sick or hurt, and train themselves to work through discomfort</a:t>
            </a:r>
          </a:p>
          <a:p>
            <a:pPr lvl="1"/>
            <a:r>
              <a:rPr lang="en-CA" dirty="0"/>
              <a:t>Illness tends to happen most often in stressful periods – for example, right before big meets. Learning to perform through adversity is an incredibly important skill</a:t>
            </a:r>
          </a:p>
          <a:p>
            <a:r>
              <a:rPr lang="en-CA" dirty="0"/>
              <a:t>Recovery around – NOT instead of – workouts</a:t>
            </a:r>
          </a:p>
          <a:p>
            <a:pPr lvl="1"/>
            <a:r>
              <a:rPr lang="en-CA" dirty="0"/>
              <a:t>Activation</a:t>
            </a:r>
          </a:p>
          <a:p>
            <a:pPr lvl="1"/>
            <a:r>
              <a:rPr lang="en-CA" dirty="0"/>
              <a:t>Nutrition and hydration</a:t>
            </a:r>
          </a:p>
          <a:p>
            <a:pPr lvl="1"/>
            <a:r>
              <a:rPr lang="en-CA" dirty="0"/>
              <a:t>Mobility</a:t>
            </a:r>
          </a:p>
          <a:p>
            <a:pPr lvl="1"/>
            <a:r>
              <a:rPr lang="en-CA" dirty="0"/>
              <a:t>Sleep</a:t>
            </a:r>
          </a:p>
          <a:p>
            <a:pPr lvl="1"/>
            <a:r>
              <a:rPr lang="en-CA" dirty="0"/>
              <a:t>Rehab</a:t>
            </a:r>
          </a:p>
          <a:p>
            <a:r>
              <a:rPr lang="en-CA" dirty="0"/>
              <a:t>Not all bodies are equal, and some athletes need to put more emphasis on recovery and reliability than others</a:t>
            </a:r>
          </a:p>
        </p:txBody>
      </p:sp>
    </p:spTree>
    <p:extLst>
      <p:ext uri="{BB962C8B-B14F-4D97-AF65-F5344CB8AC3E}">
        <p14:creationId xmlns:p14="http://schemas.microsoft.com/office/powerpoint/2010/main" val="734423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Meet Entry Protocol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82587"/>
            <a:ext cx="10058400" cy="4195483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A club meet schedule is posted identifying the dates, location, and standard (if applicable) for each competition, as well as which swimmers attend which meets</a:t>
            </a:r>
          </a:p>
          <a:p>
            <a:r>
              <a:rPr lang="en-CA" dirty="0"/>
              <a:t>This meet schedule is subject to change – any changes will be communicated well in advance</a:t>
            </a:r>
          </a:p>
          <a:p>
            <a:r>
              <a:rPr lang="en-CA" dirty="0"/>
              <a:t>Swimmers are committed by default into all meets on their meet schedule for which they are eligible</a:t>
            </a:r>
          </a:p>
          <a:p>
            <a:r>
              <a:rPr lang="en-CA" dirty="0"/>
              <a:t>If you have a conflict with a competition, notify your swimmer’s group coach, and the coach responsible for submitting entries to SNC, before the entry deadline (found in the meet package) so that entries can be removed</a:t>
            </a:r>
          </a:p>
          <a:p>
            <a:r>
              <a:rPr lang="en-CA" dirty="0"/>
              <a:t>Final entries for each meet will be made available on your online account after the entry deadline – it’s important to check your account regularly</a:t>
            </a:r>
          </a:p>
          <a:p>
            <a:r>
              <a:rPr lang="en-CA" dirty="0"/>
              <a:t>Once the entry deadline has passed, entries are final and fees are applied</a:t>
            </a:r>
          </a:p>
          <a:p>
            <a:r>
              <a:rPr lang="en-CA" dirty="0"/>
              <a:t>As a competitive swim club, all athletes are expected to compete, and must race on a regular basis to remain in good standing</a:t>
            </a:r>
          </a:p>
        </p:txBody>
      </p:sp>
    </p:spTree>
    <p:extLst>
      <p:ext uri="{BB962C8B-B14F-4D97-AF65-F5344CB8AC3E}">
        <p14:creationId xmlns:p14="http://schemas.microsoft.com/office/powerpoint/2010/main" val="3036745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5B0EA-220F-F4DB-8A5A-11BC38346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Team Travel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0EDE6-3532-A3EA-CCF4-AF99F2299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07776"/>
            <a:ext cx="10058400" cy="4244968"/>
          </a:xfrm>
        </p:spPr>
        <p:txBody>
          <a:bodyPr>
            <a:normAutofit fontScale="92500"/>
          </a:bodyPr>
          <a:lstStyle/>
          <a:p>
            <a:r>
              <a:rPr lang="en-CA" dirty="0"/>
              <a:t>Certain meets/camps on the LSC calendar will be designated as “Team Travel”</a:t>
            </a:r>
          </a:p>
          <a:p>
            <a:r>
              <a:rPr lang="en-CA" dirty="0"/>
              <a:t>This means the team will travel, stay, and eat together for the duration of the event</a:t>
            </a:r>
          </a:p>
          <a:p>
            <a:r>
              <a:rPr lang="en-CA" dirty="0"/>
              <a:t>This is a valuable experience for athletes, and an important part of building a professional and team-oriented culture</a:t>
            </a:r>
          </a:p>
          <a:p>
            <a:r>
              <a:rPr lang="en-CA" dirty="0"/>
              <a:t>Decisions regarding transportation, accommodations (including rooming assignments), staffing (including chaperones), meals, and cost are made by LSC and communicated well in advance</a:t>
            </a:r>
          </a:p>
          <a:p>
            <a:r>
              <a:rPr lang="en-CA" dirty="0"/>
              <a:t>Pointe-Claire: December 4-7</a:t>
            </a:r>
          </a:p>
          <a:p>
            <a:pPr lvl="1"/>
            <a:r>
              <a:rPr lang="en-CA" dirty="0"/>
              <a:t>Meet qualifying standards (3 required)</a:t>
            </a:r>
          </a:p>
          <a:p>
            <a:r>
              <a:rPr lang="en-CA" dirty="0"/>
              <a:t>LP Training Camp: March Break (exact dates TBA)</a:t>
            </a:r>
          </a:p>
          <a:p>
            <a:r>
              <a:rPr lang="en-CA" dirty="0"/>
              <a:t>Higher level meets such as Canadian Open, Trials, etc.</a:t>
            </a:r>
          </a:p>
        </p:txBody>
      </p:sp>
    </p:spTree>
    <p:extLst>
      <p:ext uri="{BB962C8B-B14F-4D97-AF65-F5344CB8AC3E}">
        <p14:creationId xmlns:p14="http://schemas.microsoft.com/office/powerpoint/2010/main" val="322187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B1E7-A08F-385E-CCA4-04596E8DE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2024-25 in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D26F5-1A99-40BF-8CC1-53A0A5DE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/>
          <a:lstStyle/>
          <a:p>
            <a:r>
              <a:rPr lang="en-CA" dirty="0"/>
              <a:t>Isabella Cooper becomes first swimmer in 95 years of LSC history to be named to any “selection team,” Provincial or National</a:t>
            </a:r>
          </a:p>
          <a:p>
            <a:r>
              <a:rPr lang="en-CA" dirty="0"/>
              <a:t>Record-tying six individual medals (3 gold/3 silver) at Canada Games, including a Games record</a:t>
            </a:r>
          </a:p>
          <a:p>
            <a:r>
              <a:rPr lang="en-CA" dirty="0"/>
              <a:t>Medals at OJI, Canadian Open, National Open Water Festival, and Canadian Trials</a:t>
            </a:r>
          </a:p>
          <a:p>
            <a:r>
              <a:rPr lang="en-CA" dirty="0"/>
              <a:t>Ranked 15</a:t>
            </a:r>
            <a:r>
              <a:rPr lang="en-CA" baseline="30000" dirty="0"/>
              <a:t>th</a:t>
            </a:r>
            <a:r>
              <a:rPr lang="en-CA" dirty="0"/>
              <a:t> as a club at Ontario Swimming Championships, first time ever ranking top 15 AND top 20</a:t>
            </a:r>
          </a:p>
          <a:p>
            <a:r>
              <a:rPr lang="en-CA" dirty="0"/>
              <a:t>Lakeshore swimmers combined for 159 Club records, including 34 individual senior records</a:t>
            </a:r>
          </a:p>
        </p:txBody>
      </p:sp>
    </p:spTree>
    <p:extLst>
      <p:ext uri="{BB962C8B-B14F-4D97-AF65-F5344CB8AC3E}">
        <p14:creationId xmlns:p14="http://schemas.microsoft.com/office/powerpoint/2010/main" val="255814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29CB-62E4-1101-E074-B491ED2EA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Benefits of Team Travel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BF7F-BB2C-A57E-AD6E-C420604B6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34671"/>
            <a:ext cx="10058400" cy="4480735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Team Bonding</a:t>
            </a:r>
          </a:p>
          <a:p>
            <a:pPr lvl="1"/>
            <a:r>
              <a:rPr lang="en-CA" dirty="0"/>
              <a:t>Athletes share an important experience while away together</a:t>
            </a:r>
          </a:p>
          <a:p>
            <a:pPr lvl="1"/>
            <a:r>
              <a:rPr lang="en-CA" dirty="0"/>
              <a:t>Solidify existing friendships or create new ones</a:t>
            </a:r>
          </a:p>
          <a:p>
            <a:r>
              <a:rPr lang="en-CA" dirty="0"/>
              <a:t>Independence</a:t>
            </a:r>
          </a:p>
          <a:p>
            <a:pPr lvl="1"/>
            <a:r>
              <a:rPr lang="en-CA" dirty="0"/>
              <a:t>Athletes are responsible for packing their own bags, setting their own alarms, and taking care of their preparation</a:t>
            </a:r>
          </a:p>
          <a:p>
            <a:r>
              <a:rPr lang="en-CA" dirty="0"/>
              <a:t>Professionalism</a:t>
            </a:r>
          </a:p>
          <a:p>
            <a:pPr lvl="1"/>
            <a:r>
              <a:rPr lang="en-CA" dirty="0"/>
              <a:t>Athletes are held to a high standard and operate within strict parameters</a:t>
            </a:r>
          </a:p>
          <a:p>
            <a:r>
              <a:rPr lang="en-CA" dirty="0"/>
              <a:t>Self-Awareness</a:t>
            </a:r>
          </a:p>
          <a:p>
            <a:pPr lvl="1"/>
            <a:r>
              <a:rPr lang="en-CA" dirty="0"/>
              <a:t>Athletes learn to regulate their behaviour in a team environment</a:t>
            </a:r>
          </a:p>
          <a:p>
            <a:pPr lvl="1"/>
            <a:r>
              <a:rPr lang="en-CA" dirty="0"/>
              <a:t>Emotional regulation</a:t>
            </a:r>
          </a:p>
          <a:p>
            <a:r>
              <a:rPr lang="en-CA" dirty="0"/>
              <a:t>Adaptability</a:t>
            </a:r>
          </a:p>
          <a:p>
            <a:pPr lvl="1"/>
            <a:r>
              <a:rPr lang="en-CA" dirty="0"/>
              <a:t>Athletes learn to deal with circumstances very different from their home environment, and outside their comfort zone</a:t>
            </a:r>
          </a:p>
          <a:p>
            <a:r>
              <a:rPr lang="en-CA" dirty="0"/>
              <a:t>Fun!</a:t>
            </a:r>
          </a:p>
          <a:p>
            <a:pPr lvl="1"/>
            <a:r>
              <a:rPr lang="en-CA" dirty="0"/>
              <a:t>Athletes enjoy being away with their friends in a competitive and co-operative setting</a:t>
            </a:r>
          </a:p>
          <a:p>
            <a:pPr lvl="1"/>
            <a:r>
              <a:rPr lang="en-CA" dirty="0"/>
              <a:t>Create memories that last a lifetime</a:t>
            </a:r>
          </a:p>
        </p:txBody>
      </p:sp>
    </p:spTree>
    <p:extLst>
      <p:ext uri="{BB962C8B-B14F-4D97-AF65-F5344CB8AC3E}">
        <p14:creationId xmlns:p14="http://schemas.microsoft.com/office/powerpoint/2010/main" val="1234893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Notes on Group Moves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82588"/>
            <a:ext cx="10058400" cy="4070156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Moves happen 3 times per year: December/January, March/April, and end of season</a:t>
            </a:r>
          </a:p>
          <a:p>
            <a:r>
              <a:rPr lang="en-CA" dirty="0"/>
              <a:t>Moves may happen at other times to address imbalances in group sizes or ability spread</a:t>
            </a:r>
          </a:p>
          <a:p>
            <a:r>
              <a:rPr lang="en-CA" dirty="0"/>
              <a:t>The group move letter is always the first communication regarding moves</a:t>
            </a:r>
          </a:p>
          <a:p>
            <a:r>
              <a:rPr lang="en-CA" dirty="0"/>
              <a:t>Swimmers are placed in groups according to a combination of training and racing speed, age, and future prospects</a:t>
            </a:r>
          </a:p>
          <a:p>
            <a:r>
              <a:rPr lang="en-CA" dirty="0"/>
              <a:t>A swimmer’s self-worth should not be tied to their training group</a:t>
            </a:r>
          </a:p>
          <a:p>
            <a:r>
              <a:rPr lang="en-CA" dirty="0"/>
              <a:t>Every LSC coach is capable of giving each athlete what they need</a:t>
            </a:r>
          </a:p>
          <a:p>
            <a:r>
              <a:rPr lang="en-CA" dirty="0"/>
              <a:t>“What it takes” to move into any given group is a moving target</a:t>
            </a:r>
          </a:p>
          <a:p>
            <a:r>
              <a:rPr lang="en-CA" dirty="0"/>
              <a:t>Developing technique is a long term proposition, and is being worked on in every group</a:t>
            </a:r>
          </a:p>
          <a:p>
            <a:r>
              <a:rPr lang="en-CA" dirty="0"/>
              <a:t>We strive to create compatible training groups, based on a combination of age and ability</a:t>
            </a:r>
          </a:p>
        </p:txBody>
      </p:sp>
    </p:spTree>
    <p:extLst>
      <p:ext uri="{BB962C8B-B14F-4D97-AF65-F5344CB8AC3E}">
        <p14:creationId xmlns:p14="http://schemas.microsoft.com/office/powerpoint/2010/main" val="1066432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05641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Group Flowchart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FAFA6AB-D908-414A-A427-3649D387F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06" y="1332236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Lakeshore Performance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8603A163-ED19-4982-B690-1494FCB52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05" y="2043409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Junior Provincial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82674F7-F224-475F-9896-FE96FE6C6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02" y="2750324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A6B3E0B3-B76C-4D5A-AE59-008612ECB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04" y="3456686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0">
            <a:extLst>
              <a:ext uri="{FF2B5EF4-FFF2-40B4-BE49-F238E27FC236}">
                <a16:creationId xmlns:a16="http://schemas.microsoft.com/office/drawing/2014/main" id="{B026CFE2-05A3-4A17-9A64-88E7FE279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327" y="1632544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57323FFC-2CE6-4BCC-89CB-B128C45C8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326" y="2586308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66C83006-C7A4-4D06-ADAF-64514500F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02" y="4166882"/>
            <a:ext cx="2905125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Yellow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93AC46C5-3A25-4113-8DAA-D416F5129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920" y="4941191"/>
            <a:ext cx="4087813" cy="104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Little Lakers (Pre-Competitive)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C96163-2CE7-4AFE-97B6-C58B845AAD73}"/>
              </a:ext>
            </a:extLst>
          </p:cNvPr>
          <p:cNvCxnSpPr>
            <a:cxnSpLocks/>
          </p:cNvCxnSpPr>
          <p:nvPr/>
        </p:nvCxnSpPr>
        <p:spPr>
          <a:xfrm flipV="1">
            <a:off x="4177328" y="2858702"/>
            <a:ext cx="1714506" cy="780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7C586D-9837-41CC-BF55-D1FD6EDF9CFF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4177328" y="2717113"/>
            <a:ext cx="1412998" cy="21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8AB7312-8F93-424C-9D23-F6B9C4A73DDE}"/>
              </a:ext>
            </a:extLst>
          </p:cNvPr>
          <p:cNvCxnSpPr>
            <a:cxnSpLocks/>
          </p:cNvCxnSpPr>
          <p:nvPr/>
        </p:nvCxnSpPr>
        <p:spPr>
          <a:xfrm flipV="1">
            <a:off x="4179815" y="1896533"/>
            <a:ext cx="1712019" cy="984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E54DE8E-D815-48EC-BBBD-A44F155EA4CB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177328" y="1763349"/>
            <a:ext cx="1412999" cy="432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37F695-6354-4B09-B390-D1A710BADD96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7042889" y="1894154"/>
            <a:ext cx="1" cy="681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8F9F8E6-6B2B-414B-AC58-AF068A984766}"/>
              </a:ext>
            </a:extLst>
          </p:cNvPr>
          <p:cNvSpPr txBox="1"/>
          <p:nvPr/>
        </p:nvSpPr>
        <p:spPr>
          <a:xfrm>
            <a:off x="5590325" y="4168316"/>
            <a:ext cx="2905125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100" dirty="0"/>
              <a:t>Lakers (Pre-Competitive)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C3E9A84-886D-443B-ADD0-4C9AE1F65A95}"/>
              </a:ext>
            </a:extLst>
          </p:cNvPr>
          <p:cNvCxnSpPr>
            <a:stCxn id="50" idx="0"/>
            <a:endCxn id="9" idx="2"/>
          </p:cNvCxnSpPr>
          <p:nvPr/>
        </p:nvCxnSpPr>
        <p:spPr>
          <a:xfrm flipV="1">
            <a:off x="7042888" y="2847918"/>
            <a:ext cx="1" cy="1320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0278B56-405C-4383-A2CA-E318C3531197}"/>
              </a:ext>
            </a:extLst>
          </p:cNvPr>
          <p:cNvCxnSpPr>
            <a:stCxn id="10" idx="0"/>
            <a:endCxn id="6" idx="2"/>
          </p:cNvCxnSpPr>
          <p:nvPr/>
        </p:nvCxnSpPr>
        <p:spPr>
          <a:xfrm flipV="1">
            <a:off x="2724765" y="3718296"/>
            <a:ext cx="2" cy="44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C27A9B0-2C50-4475-AA04-D16235545CA9}"/>
              </a:ext>
            </a:extLst>
          </p:cNvPr>
          <p:cNvCxnSpPr>
            <a:stCxn id="6" idx="0"/>
            <a:endCxn id="5" idx="2"/>
          </p:cNvCxnSpPr>
          <p:nvPr/>
        </p:nvCxnSpPr>
        <p:spPr>
          <a:xfrm flipH="1" flipV="1">
            <a:off x="2724765" y="3011934"/>
            <a:ext cx="2" cy="444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2AF00A-1877-4186-B5BF-3F2F2B5513D9}"/>
              </a:ext>
            </a:extLst>
          </p:cNvPr>
          <p:cNvCxnSpPr>
            <a:stCxn id="5" idx="0"/>
            <a:endCxn id="4" idx="2"/>
          </p:cNvCxnSpPr>
          <p:nvPr/>
        </p:nvCxnSpPr>
        <p:spPr>
          <a:xfrm flipV="1">
            <a:off x="2724765" y="2305019"/>
            <a:ext cx="3" cy="445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5B23F27-94F4-45E1-9DB4-7FB7C39B314D}"/>
              </a:ext>
            </a:extLst>
          </p:cNvPr>
          <p:cNvCxnSpPr>
            <a:stCxn id="4" idx="0"/>
            <a:endCxn id="3" idx="2"/>
          </p:cNvCxnSpPr>
          <p:nvPr/>
        </p:nvCxnSpPr>
        <p:spPr>
          <a:xfrm flipV="1">
            <a:off x="2724768" y="1593846"/>
            <a:ext cx="1" cy="449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E121AB1-2E57-4CF8-AB7A-74A33C9B9D31}"/>
              </a:ext>
            </a:extLst>
          </p:cNvPr>
          <p:cNvCxnSpPr>
            <a:cxnSpLocks/>
          </p:cNvCxnSpPr>
          <p:nvPr/>
        </p:nvCxnSpPr>
        <p:spPr>
          <a:xfrm flipH="1" flipV="1">
            <a:off x="2724764" y="4428492"/>
            <a:ext cx="773810" cy="512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BDFD06B-2849-4B35-A188-BB2FC5102D25}"/>
              </a:ext>
            </a:extLst>
          </p:cNvPr>
          <p:cNvCxnSpPr>
            <a:cxnSpLocks/>
            <a:endCxn id="50" idx="2"/>
          </p:cNvCxnSpPr>
          <p:nvPr/>
        </p:nvCxnSpPr>
        <p:spPr>
          <a:xfrm flipV="1">
            <a:off x="6269078" y="4429926"/>
            <a:ext cx="773810" cy="511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F08BCB1-6D35-4C2C-90FB-D23DE1B28410}"/>
              </a:ext>
            </a:extLst>
          </p:cNvPr>
          <p:cNvCxnSpPr>
            <a:endCxn id="3" idx="3"/>
          </p:cNvCxnSpPr>
          <p:nvPr/>
        </p:nvCxnSpPr>
        <p:spPr>
          <a:xfrm flipH="1" flipV="1">
            <a:off x="4177331" y="1463041"/>
            <a:ext cx="1412994" cy="169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5A7852F-7C7D-84F7-A173-96F9C0350002}"/>
              </a:ext>
            </a:extLst>
          </p:cNvPr>
          <p:cNvCxnSpPr/>
          <p:nvPr/>
        </p:nvCxnSpPr>
        <p:spPr>
          <a:xfrm flipH="1" flipV="1">
            <a:off x="4177327" y="3718296"/>
            <a:ext cx="1412998" cy="44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433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Transferable skills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96278"/>
            <a:ext cx="10058400" cy="4256466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The following are some of the skills being learned at every level of the club, regardless of the relative ability of the swimmer:</a:t>
            </a:r>
          </a:p>
          <a:p>
            <a:r>
              <a:rPr lang="en-CA" dirty="0"/>
              <a:t>Coachability – ability to follow instructions</a:t>
            </a:r>
          </a:p>
          <a:p>
            <a:r>
              <a:rPr lang="en-CA" dirty="0"/>
              <a:t>Value system – Effort, Attitude, Teamwork, Professionalism</a:t>
            </a:r>
          </a:p>
          <a:p>
            <a:r>
              <a:rPr lang="en-CA" dirty="0"/>
              <a:t>Dedication – ability to follow through on a commitment</a:t>
            </a:r>
          </a:p>
          <a:p>
            <a:r>
              <a:rPr lang="en-CA" dirty="0"/>
              <a:t>Well roundedness – development of all events</a:t>
            </a:r>
          </a:p>
          <a:p>
            <a:r>
              <a:rPr lang="en-CA" dirty="0"/>
              <a:t>Time management – attendance and punctuality</a:t>
            </a:r>
          </a:p>
          <a:p>
            <a:r>
              <a:rPr lang="en-CA" dirty="0"/>
              <a:t>Interpersonal skills – ability to work within a team</a:t>
            </a:r>
          </a:p>
          <a:p>
            <a:r>
              <a:rPr lang="en-CA" dirty="0"/>
              <a:t>Goal setting – ability to reflect on past performance and look ahead</a:t>
            </a:r>
          </a:p>
          <a:p>
            <a:r>
              <a:rPr lang="en-CA" dirty="0"/>
              <a:t>Grit – ability to persevere and stay motivated through challenge</a:t>
            </a:r>
          </a:p>
          <a:p>
            <a:r>
              <a:rPr lang="en-CA" dirty="0"/>
              <a:t>Respect – for coaches, teammates, and officials</a:t>
            </a:r>
          </a:p>
        </p:txBody>
      </p:sp>
    </p:spTree>
    <p:extLst>
      <p:ext uri="{BB962C8B-B14F-4D97-AF65-F5344CB8AC3E}">
        <p14:creationId xmlns:p14="http://schemas.microsoft.com/office/powerpoint/2010/main" val="1436944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Importance of the Coach/Swimmer Relationship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96035"/>
            <a:ext cx="10058400" cy="4056709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Every swimmer has one and only one “Coach of Record”</a:t>
            </a:r>
          </a:p>
          <a:p>
            <a:r>
              <a:rPr lang="en-CA" dirty="0"/>
              <a:t>The coach/athlete relationship is sacred, and is extremely important for long term success</a:t>
            </a:r>
          </a:p>
          <a:p>
            <a:r>
              <a:rPr lang="en-CA" dirty="0"/>
              <a:t>The Coach of Record is the only person fully aware of the swimmer’s goals, mindset, individual training/technical needs and recent training history</a:t>
            </a:r>
          </a:p>
          <a:p>
            <a:r>
              <a:rPr lang="en-CA" dirty="0"/>
              <a:t>We coach the swimmer, not the group – but within the context of the group!</a:t>
            </a:r>
          </a:p>
          <a:p>
            <a:r>
              <a:rPr lang="en-CA" dirty="0"/>
              <a:t>Coach and swimmer are both 100% responsible for the outcome</a:t>
            </a:r>
          </a:p>
          <a:p>
            <a:r>
              <a:rPr lang="en-CA" dirty="0"/>
              <a:t>The LSC program will give athletes everything they need to be successful – swimmers may not seek swim coaching from outside the club</a:t>
            </a:r>
          </a:p>
          <a:p>
            <a:r>
              <a:rPr lang="en-CA" dirty="0"/>
              <a:t>Coach/swimmer partnerships built on mutual trust and respect have the potential to achieve great things!</a:t>
            </a:r>
          </a:p>
        </p:txBody>
      </p:sp>
    </p:spTree>
    <p:extLst>
      <p:ext uri="{BB962C8B-B14F-4D97-AF65-F5344CB8AC3E}">
        <p14:creationId xmlns:p14="http://schemas.microsoft.com/office/powerpoint/2010/main" val="2261247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Your Role as a Parent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82588"/>
            <a:ext cx="10058400" cy="4464424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Parents do the parenting, coaches do the coaching</a:t>
            </a:r>
          </a:p>
          <a:p>
            <a:r>
              <a:rPr lang="en-CA" dirty="0"/>
              <a:t>Be supportive! It is the coach’s job to give constructive criticism, and the athlete doesn’t need to hear it from two different people</a:t>
            </a:r>
          </a:p>
          <a:p>
            <a:r>
              <a:rPr lang="en-CA" dirty="0"/>
              <a:t>Reinforce the club values when talking to your swimmer after a workout/race</a:t>
            </a:r>
          </a:p>
          <a:p>
            <a:r>
              <a:rPr lang="en-CA" dirty="0"/>
              <a:t>“Ask, don’t tell”</a:t>
            </a:r>
          </a:p>
          <a:p>
            <a:pPr lvl="1"/>
            <a:r>
              <a:rPr lang="en-CA" dirty="0"/>
              <a:t>What did you learn from the race?</a:t>
            </a:r>
          </a:p>
          <a:p>
            <a:pPr lvl="1"/>
            <a:r>
              <a:rPr lang="en-CA" dirty="0"/>
              <a:t>Did you have fun?</a:t>
            </a:r>
          </a:p>
          <a:p>
            <a:pPr lvl="1"/>
            <a:r>
              <a:rPr lang="en-CA" dirty="0"/>
              <a:t>Did you give 100% effort?</a:t>
            </a:r>
          </a:p>
          <a:p>
            <a:r>
              <a:rPr lang="en-CA" dirty="0"/>
              <a:t>No parents on deck at meets</a:t>
            </a:r>
          </a:p>
          <a:p>
            <a:r>
              <a:rPr lang="en-CA" dirty="0"/>
              <a:t>Involve the coach in decision making – this is a partnership!</a:t>
            </a:r>
          </a:p>
          <a:p>
            <a:r>
              <a:rPr lang="en-CA" dirty="0"/>
              <a:t>Swimming requires a commitment from the entire family – Swimmers rely on their parents for transportation and support</a:t>
            </a:r>
          </a:p>
        </p:txBody>
      </p:sp>
    </p:spTree>
    <p:extLst>
      <p:ext uri="{BB962C8B-B14F-4D97-AF65-F5344CB8AC3E}">
        <p14:creationId xmlns:p14="http://schemas.microsoft.com/office/powerpoint/2010/main" val="3046092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Communication protocol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rmAutofit/>
          </a:bodyPr>
          <a:lstStyle/>
          <a:p>
            <a:r>
              <a:rPr lang="en-CA" dirty="0"/>
              <a:t>All communication with coaches must be professional, civil, and respectful</a:t>
            </a:r>
          </a:p>
          <a:p>
            <a:r>
              <a:rPr lang="en-CA" dirty="0"/>
              <a:t>If you have a question or concern about your swimmer, please direct it to your swimmer’s group coach first</a:t>
            </a:r>
          </a:p>
          <a:p>
            <a:r>
              <a:rPr lang="en-CA" dirty="0"/>
              <a:t>If the group coach is unable to answer the question, they will refer you to the Head Age Group Coach</a:t>
            </a:r>
          </a:p>
          <a:p>
            <a:r>
              <a:rPr lang="en-CA" dirty="0"/>
              <a:t>If still unsatisfied, contact the Head Coach</a:t>
            </a:r>
          </a:p>
        </p:txBody>
      </p:sp>
    </p:spTree>
    <p:extLst>
      <p:ext uri="{BB962C8B-B14F-4D97-AF65-F5344CB8AC3E}">
        <p14:creationId xmlns:p14="http://schemas.microsoft.com/office/powerpoint/2010/main" val="120384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095D-5F30-774B-A3E7-5A6FB547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CF9EF-18CE-034A-AA3B-91C7D8BE9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CA" sz="4800" dirty="0"/>
              <a:t>To foster swimming excellence through a commitment to community and professionalism. Since 1930, LSC has been committed to success in competitive swimming.  This success has been achieved through: </a:t>
            </a:r>
          </a:p>
          <a:p>
            <a:pPr fontAlgn="base"/>
            <a:r>
              <a:rPr lang="en-CA" sz="4800" dirty="0"/>
              <a:t>Swimmers, who are determined to work hard, improve their skills and achieve their goals;</a:t>
            </a:r>
          </a:p>
          <a:p>
            <a:pPr fontAlgn="base"/>
            <a:r>
              <a:rPr lang="en-CA" sz="4800" dirty="0"/>
              <a:t>Coaches, who dedicate their time to develop the abilities of each swimmer and the team;</a:t>
            </a:r>
          </a:p>
          <a:p>
            <a:pPr fontAlgn="base"/>
            <a:r>
              <a:rPr lang="en-CA" sz="4800" dirty="0"/>
              <a:t>Families, who volunteer their time and energy to support Club operations.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5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095D-5F30-774B-A3E7-5A6FB547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CF9EF-18CE-034A-AA3B-91C7D8BE9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84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600" dirty="0"/>
              <a:t>LSC is one of the premier competitive swimming programs in Canada. We are a performance-driven club with a strong community-driven membership. We offer high-quality professional coaching at all levels of the club, in order to provide athletes the means to improve and achieve success from grassroots to National and International competition.</a:t>
            </a:r>
          </a:p>
        </p:txBody>
      </p:sp>
    </p:spTree>
    <p:extLst>
      <p:ext uri="{BB962C8B-B14F-4D97-AF65-F5344CB8AC3E}">
        <p14:creationId xmlns:p14="http://schemas.microsoft.com/office/powerpoint/2010/main" val="217639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Goals of the Club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Autofit/>
          </a:bodyPr>
          <a:lstStyle/>
          <a:p>
            <a:r>
              <a:rPr lang="en-US" sz="2400" dirty="0"/>
              <a:t>Promote success at every level, from regional to international</a:t>
            </a:r>
          </a:p>
          <a:p>
            <a:r>
              <a:rPr lang="en-US" sz="2400" dirty="0"/>
              <a:t>General physical development/development of swimming skills</a:t>
            </a:r>
          </a:p>
          <a:p>
            <a:r>
              <a:rPr lang="en-US" sz="2400" dirty="0"/>
              <a:t>Instill team spirit/pride in every swimmer</a:t>
            </a:r>
          </a:p>
          <a:p>
            <a:r>
              <a:rPr lang="en-US" sz="2400" dirty="0"/>
              <a:t>Build confidence and character</a:t>
            </a:r>
          </a:p>
          <a:p>
            <a:r>
              <a:rPr lang="en-US" sz="2400" dirty="0"/>
              <a:t>Develop student athletes from grassroots to graduation, preparing them for what’s next</a:t>
            </a:r>
          </a:p>
        </p:txBody>
      </p:sp>
    </p:spTree>
    <p:extLst>
      <p:ext uri="{BB962C8B-B14F-4D97-AF65-F5344CB8AC3E}">
        <p14:creationId xmlns:p14="http://schemas.microsoft.com/office/powerpoint/2010/main" val="252090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Values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26042"/>
            <a:ext cx="10058400" cy="3849624"/>
          </a:xfrm>
        </p:spPr>
        <p:txBody>
          <a:bodyPr>
            <a:noAutofit/>
          </a:bodyPr>
          <a:lstStyle/>
          <a:p>
            <a:r>
              <a:rPr lang="en-US" sz="1600" dirty="0"/>
              <a:t>Effort</a:t>
            </a:r>
          </a:p>
          <a:p>
            <a:pPr lvl="1"/>
            <a:r>
              <a:rPr lang="en-US" sz="1600" dirty="0"/>
              <a:t>Not just something you do, but a character trait</a:t>
            </a:r>
          </a:p>
          <a:p>
            <a:pPr lvl="1"/>
            <a:r>
              <a:rPr lang="en-US" sz="1600" dirty="0"/>
              <a:t>“You can’t plan a road trip if you don’t have a car”</a:t>
            </a:r>
          </a:p>
          <a:p>
            <a:r>
              <a:rPr lang="en-US" sz="1600" dirty="0"/>
              <a:t>Attitude</a:t>
            </a:r>
          </a:p>
          <a:p>
            <a:pPr lvl="1"/>
            <a:r>
              <a:rPr lang="en-US" sz="1600" dirty="0"/>
              <a:t>Positive feedback loop: actions </a:t>
            </a:r>
            <a:r>
              <a:rPr lang="en-US" sz="1600" dirty="0">
                <a:sym typeface="Wingdings" panose="05000000000000000000" pitchFamily="2" charset="2"/>
              </a:rPr>
              <a:t> outcomes  thoughts/emotions</a:t>
            </a:r>
          </a:p>
          <a:p>
            <a:pPr lvl="1"/>
            <a:r>
              <a:rPr lang="en-US" sz="1600" dirty="0"/>
              <a:t>Confidence vs. Ego</a:t>
            </a:r>
          </a:p>
          <a:p>
            <a:r>
              <a:rPr lang="en-US" sz="1600" dirty="0"/>
              <a:t>Teamwork</a:t>
            </a:r>
          </a:p>
          <a:p>
            <a:pPr lvl="1"/>
            <a:r>
              <a:rPr lang="en-US" sz="1600" dirty="0"/>
              <a:t>Acknowledge each others’ contributions</a:t>
            </a:r>
          </a:p>
          <a:p>
            <a:pPr lvl="1"/>
            <a:r>
              <a:rPr lang="en-US" sz="1600" dirty="0"/>
              <a:t>Understand the difference between “teammate” and “friend”</a:t>
            </a:r>
          </a:p>
          <a:p>
            <a:pPr lvl="1"/>
            <a:r>
              <a:rPr lang="en-US" sz="1600" dirty="0"/>
              <a:t>It doesn’t count as culture unless everyone is doing it!</a:t>
            </a:r>
          </a:p>
          <a:p>
            <a:r>
              <a:rPr lang="en-US" sz="1600" dirty="0"/>
              <a:t>Professionalism</a:t>
            </a:r>
          </a:p>
          <a:p>
            <a:pPr lvl="1"/>
            <a:r>
              <a:rPr lang="en-US" sz="1600" dirty="0"/>
              <a:t>Professional does not mean uninspiring or unexciting</a:t>
            </a:r>
          </a:p>
          <a:p>
            <a:pPr lvl="1"/>
            <a:r>
              <a:rPr lang="en-US" sz="1600" dirty="0"/>
              <a:t>Long term motivation = discipline + enjoyment + satisfaction/fulfilment</a:t>
            </a:r>
          </a:p>
          <a:p>
            <a:pPr lvl="1"/>
            <a:r>
              <a:rPr lang="en-US" sz="1600" dirty="0"/>
              <a:t>Responsibility, accountability, and reliability</a:t>
            </a:r>
          </a:p>
        </p:txBody>
      </p:sp>
    </p:spTree>
    <p:extLst>
      <p:ext uri="{BB962C8B-B14F-4D97-AF65-F5344CB8AC3E}">
        <p14:creationId xmlns:p14="http://schemas.microsoft.com/office/powerpoint/2010/main" val="3833773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B920D-16A4-ECB4-DAF2-04B65AD91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085CC-BCF6-FE0F-E7A0-D77CE12C9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96035"/>
            <a:ext cx="10058400" cy="4056709"/>
          </a:xfrm>
        </p:spPr>
        <p:txBody>
          <a:bodyPr>
            <a:normAutofit/>
          </a:bodyPr>
          <a:lstStyle/>
          <a:p>
            <a:r>
              <a:rPr lang="en-CA" dirty="0"/>
              <a:t>Strong community is both a goal unto itself and also a means to an end</a:t>
            </a:r>
          </a:p>
          <a:p>
            <a:r>
              <a:rPr lang="en-CA" dirty="0"/>
              <a:t>Our success is built on supportive relationships between teammates, coaches, and parents</a:t>
            </a:r>
          </a:p>
          <a:p>
            <a:r>
              <a:rPr lang="en-CA" dirty="0"/>
              <a:t>We help others “find their way” in the sport</a:t>
            </a:r>
          </a:p>
          <a:p>
            <a:r>
              <a:rPr lang="en-CA" dirty="0"/>
              <a:t>We stand behind each other, and hold each other to a high standard of behaviour</a:t>
            </a:r>
          </a:p>
          <a:p>
            <a:r>
              <a:rPr lang="en-CA" dirty="0"/>
              <a:t>We always have “visitors” at meets, and we are always our loudest and proudest at Sunday night finals</a:t>
            </a:r>
          </a:p>
          <a:p>
            <a:r>
              <a:rPr lang="en-CA" dirty="0"/>
              <a:t>We find lasting motivation by facing and overcoming daily challenge</a:t>
            </a:r>
          </a:p>
          <a:p>
            <a:r>
              <a:rPr lang="en-CA" dirty="0"/>
              <a:t>We retain swimmers of all levels through to graduation</a:t>
            </a:r>
          </a:p>
          <a:p>
            <a:pPr lvl="1"/>
            <a:r>
              <a:rPr lang="en-CA" dirty="0"/>
              <a:t>Large 2024-25 graduating class representing all levels of ability from LP, Senior, and Regional groups</a:t>
            </a:r>
          </a:p>
        </p:txBody>
      </p:sp>
    </p:spTree>
    <p:extLst>
      <p:ext uri="{BB962C8B-B14F-4D97-AF65-F5344CB8AC3E}">
        <p14:creationId xmlns:p14="http://schemas.microsoft.com/office/powerpoint/2010/main" val="1093274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Training/Racing Philosophy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5791"/>
            <a:ext cx="10058400" cy="4176953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Concurrent training model</a:t>
            </a:r>
          </a:p>
          <a:p>
            <a:pPr lvl="1"/>
            <a:r>
              <a:rPr lang="en-CA" dirty="0"/>
              <a:t>Incorporating all energy systems, skills, and strokes into each weekly cycle</a:t>
            </a:r>
          </a:p>
          <a:p>
            <a:pPr lvl="1"/>
            <a:r>
              <a:rPr lang="en-CA" dirty="0"/>
              <a:t>Developing fitness, skills and technique simultaneously</a:t>
            </a:r>
          </a:p>
          <a:p>
            <a:pPr lvl="1"/>
            <a:r>
              <a:rPr lang="en-CA" dirty="0"/>
              <a:t>Speed within an aerobic context</a:t>
            </a:r>
          </a:p>
          <a:p>
            <a:r>
              <a:rPr lang="en-CA" dirty="0"/>
              <a:t>Full event exploration before specialization</a:t>
            </a:r>
          </a:p>
          <a:p>
            <a:pPr lvl="1"/>
            <a:r>
              <a:rPr lang="en-CA" dirty="0"/>
              <a:t>FR/IM and aerobic base</a:t>
            </a:r>
          </a:p>
          <a:p>
            <a:pPr lvl="1"/>
            <a:r>
              <a:rPr lang="en-CA" dirty="0"/>
              <a:t>Training for the 200s and gravitating up/down when necessary</a:t>
            </a:r>
          </a:p>
          <a:p>
            <a:r>
              <a:rPr lang="en-CA" dirty="0"/>
              <a:t>Appropriate development</a:t>
            </a:r>
          </a:p>
          <a:p>
            <a:pPr lvl="1"/>
            <a:r>
              <a:rPr lang="en-CA" dirty="0"/>
              <a:t>Gradual linear increase in training hours/mileage</a:t>
            </a:r>
          </a:p>
          <a:p>
            <a:pPr lvl="1"/>
            <a:r>
              <a:rPr lang="en-CA" dirty="0"/>
              <a:t>Fitness – Aerobic capacity </a:t>
            </a:r>
            <a:r>
              <a:rPr lang="en-CA" dirty="0">
                <a:sym typeface="Wingdings" panose="05000000000000000000" pitchFamily="2" charset="2"/>
              </a:rPr>
              <a:t> Aerobic power/anaerobic capacity  Event specific fitness (speed throughout)</a:t>
            </a:r>
            <a:endParaRPr lang="en-CA" dirty="0"/>
          </a:p>
          <a:p>
            <a:pPr lvl="1"/>
            <a:r>
              <a:rPr lang="en-CA" dirty="0"/>
              <a:t>Technique/skills – Basic mechanics </a:t>
            </a:r>
            <a:r>
              <a:rPr lang="en-CA" dirty="0">
                <a:sym typeface="Wingdings" panose="05000000000000000000" pitchFamily="2" charset="2"/>
              </a:rPr>
              <a:t> Smaller details  Individual differences</a:t>
            </a:r>
          </a:p>
          <a:p>
            <a:pPr lvl="1"/>
            <a:r>
              <a:rPr lang="en-CA" dirty="0"/>
              <a:t>Dryland – Body awareness </a:t>
            </a:r>
            <a:r>
              <a:rPr lang="en-CA" dirty="0">
                <a:sym typeface="Wingdings" panose="05000000000000000000" pitchFamily="2" charset="2"/>
              </a:rPr>
              <a:t> General physical fitness  Power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098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Training/Racing Philosophy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5A6B62-4044-4B32-B4D7-BC9EA1F0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849624"/>
          </a:xfrm>
        </p:spPr>
        <p:txBody>
          <a:bodyPr>
            <a:normAutofit lnSpcReduction="10000"/>
          </a:bodyPr>
          <a:lstStyle/>
          <a:p>
            <a:r>
              <a:rPr lang="en-CA" dirty="0"/>
              <a:t>Appropriate racing opportunities</a:t>
            </a:r>
          </a:p>
          <a:p>
            <a:pPr lvl="1"/>
            <a:r>
              <a:rPr lang="en-CA" dirty="0"/>
              <a:t>Prioritizing and targeting meets that match the level of the swimmer</a:t>
            </a:r>
          </a:p>
          <a:p>
            <a:pPr lvl="1"/>
            <a:r>
              <a:rPr lang="en-CA" dirty="0"/>
              <a:t>Racing 1-2 times per month, or once every few weeks</a:t>
            </a:r>
          </a:p>
          <a:p>
            <a:pPr lvl="1"/>
            <a:r>
              <a:rPr lang="en-CA" dirty="0"/>
              <a:t>Competing mostly within the Central Region, occasionally travelling Provincially or Nationally as the swimmer progresses</a:t>
            </a:r>
          </a:p>
          <a:p>
            <a:pPr lvl="1"/>
            <a:r>
              <a:rPr lang="en-CA" dirty="0"/>
              <a:t>Whenever possible/feasible/appropriate, entering all championship meets the swimmer qualifies for</a:t>
            </a:r>
          </a:p>
          <a:p>
            <a:pPr lvl="1"/>
            <a:r>
              <a:rPr lang="en-CA" dirty="0"/>
              <a:t>Racing every event, while allowing athletes to gravitate toward their strengths</a:t>
            </a:r>
          </a:p>
          <a:p>
            <a:r>
              <a:rPr lang="en-CA" dirty="0"/>
              <a:t>Competitive and co-operative atmosphere</a:t>
            </a:r>
          </a:p>
          <a:p>
            <a:pPr lvl="1"/>
            <a:r>
              <a:rPr lang="en-CA" dirty="0"/>
              <a:t>Encouraging racing in workouts/training sets</a:t>
            </a:r>
          </a:p>
          <a:p>
            <a:pPr lvl="1"/>
            <a:r>
              <a:rPr lang="en-CA" dirty="0"/>
              <a:t>Creating a culture of accountability</a:t>
            </a:r>
          </a:p>
          <a:p>
            <a:pPr lvl="1"/>
            <a:r>
              <a:rPr lang="en-CA" dirty="0"/>
              <a:t>Emphasizing relays</a:t>
            </a:r>
          </a:p>
        </p:txBody>
      </p:sp>
    </p:spTree>
    <p:extLst>
      <p:ext uri="{BB962C8B-B14F-4D97-AF65-F5344CB8AC3E}">
        <p14:creationId xmlns:p14="http://schemas.microsoft.com/office/powerpoint/2010/main" val="2385325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0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2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3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4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5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6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7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8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19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20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9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90885</TotalTime>
  <Words>2742</Words>
  <Application>Microsoft Office PowerPoint</Application>
  <PresentationFormat>Widescreen</PresentationFormat>
  <Paragraphs>290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Garamond</vt:lpstr>
      <vt:lpstr>Wingdings</vt:lpstr>
      <vt:lpstr>SavonVTI</vt:lpstr>
      <vt:lpstr>PowerPoint Presentation</vt:lpstr>
      <vt:lpstr>2024-25 in Review</vt:lpstr>
      <vt:lpstr>Mission</vt:lpstr>
      <vt:lpstr>Club Overview</vt:lpstr>
      <vt:lpstr>Goals of the Club</vt:lpstr>
      <vt:lpstr>Values</vt:lpstr>
      <vt:lpstr>Our Culture</vt:lpstr>
      <vt:lpstr>Training/Racing Philosophy</vt:lpstr>
      <vt:lpstr>Training/Racing Philosophy</vt:lpstr>
      <vt:lpstr>General Expectations</vt:lpstr>
      <vt:lpstr>Things Committed Swimmers Do</vt:lpstr>
      <vt:lpstr>General Athlete Development</vt:lpstr>
      <vt:lpstr>Factors Influencing Performance Ceiling</vt:lpstr>
      <vt:lpstr>Goal Setting</vt:lpstr>
      <vt:lpstr>The Importance of Freestyle</vt:lpstr>
      <vt:lpstr>Training Frequency in Swimming</vt:lpstr>
      <vt:lpstr>“Robustness” or Swimmer Reliability</vt:lpstr>
      <vt:lpstr>Meet Entry Protocol</vt:lpstr>
      <vt:lpstr>Team Travel</vt:lpstr>
      <vt:lpstr>Benefits of Team Travel</vt:lpstr>
      <vt:lpstr>Notes on Group Moves</vt:lpstr>
      <vt:lpstr>Group Flowchart</vt:lpstr>
      <vt:lpstr>Transferable skills</vt:lpstr>
      <vt:lpstr>Importance of the Coach/Swimmer Relationship</vt:lpstr>
      <vt:lpstr>Your Role as a Parent</vt:lpstr>
      <vt:lpstr>Communication protocol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Tristan Vowles</dc:creator>
  <cp:lastModifiedBy>Tara Smith</cp:lastModifiedBy>
  <cp:revision>98</cp:revision>
  <cp:lastPrinted>2021-08-30T00:51:13Z</cp:lastPrinted>
  <dcterms:created xsi:type="dcterms:W3CDTF">2021-07-10T16:22:55Z</dcterms:created>
  <dcterms:modified xsi:type="dcterms:W3CDTF">2025-09-04T20:58:02Z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